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Default Extension="sigs" ContentType="application/vnd.openxmlformats-package.digital-signature-origin"/>
  <Default Extension="jp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_xmlsignatures/sig1.xml" ContentType="application/vnd.openxmlformats-package.digital-signature-xmlsignatur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package/2006/relationships/digital-signature/origin" Target="_xmlsignatures/origin.sigs"/><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2" r:id="rId7"/>
    <p:sldId id="263" r:id="rId8"/>
    <p:sldId id="264" r:id="rId9"/>
    <p:sldId id="265" r:id="rId10"/>
    <p:sldId id="261" r:id="rId11"/>
    <p:sldId id="266" r:id="rId12"/>
    <p:sldId id="267" r:id="rId13"/>
    <p:sldId id="268"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autoAdjust="0"/>
  </p:normalViewPr>
  <p:slideViewPr>
    <p:cSldViewPr snapToGrid="0">
      <p:cViewPr varScale="1">
        <p:scale>
          <a:sx n="112" d="100"/>
          <a:sy n="112" d="100"/>
        </p:scale>
        <p:origin x="492" y="1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media/model3d4.glb>
</file>

<file path=ppt/media/model3d5.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2EDD69-72EB-41F2-893B-81AFD4A3238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C927C60-7B12-41BB-A67D-547313E6D7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8F7BC01-FA33-4B81-BC24-9ACFA5AE81C3}"/>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CDE5ADF4-866F-46DA-B8FF-8E171351212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2ED8A98-6D6B-497C-91B0-FFD2140F8EB1}"/>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3691301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3B19F6-5F55-4CC2-B333-B90C3EDCE09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DED83A5-D528-49AA-A5FB-790E7CC852A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21FF9D8-D2A2-4DE6-835C-3A954E00299D}"/>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BCE349AD-1E70-47A4-A49E-34190EF80D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B996EE0-DDFB-4FF7-8D21-7867021AAC03}"/>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78247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5996489-7CF3-4006-93E3-B59DEC82A2A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13B6620-CA85-4DDE-B0D4-DC3607403BDB}"/>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7948CB2-BC7D-4890-8907-CFBC88C6EFA7}"/>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811EE333-540A-4623-A590-F6527756CF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F4D780-C50C-4584-AE64-6450B46DDF6E}"/>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1305048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77641F-D0A6-4AF7-ADC1-0E42AFAFCC5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84025F0-31E3-481D-A02A-82FD7E07A8CF}"/>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F548F64-4900-415D-B102-3A06181B5367}"/>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0C687E31-B3D6-4CD2-8F23-D3BAD15F44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16D0E8D-FC59-4FD1-A115-473D65FBF8D5}"/>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877555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76CFA8-1126-428C-8B42-48E46715417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334D3A1-003A-448A-8627-656FD21216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A4169D85-E508-4130-B11E-0591485C51EA}"/>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0A62AC8A-4C65-4CC7-8AD3-204A9A26DA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D1517B-976E-466D-957B-3F226667B979}"/>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412494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C2A82D-FA36-4186-9325-9BBF3ED3ACE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CD0181A-361D-4F11-9257-3CF6CAB07324}"/>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6721A44E-3CE9-41F1-A7C2-402BA83F5549}"/>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6A0EF7F-9A7A-4B5F-92D2-65D2966D993D}"/>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6" name="页脚占位符 5">
            <a:extLst>
              <a:ext uri="{FF2B5EF4-FFF2-40B4-BE49-F238E27FC236}">
                <a16:creationId xmlns:a16="http://schemas.microsoft.com/office/drawing/2014/main" id="{CC502A79-F69A-4F82-A70A-56849861C89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D398005-96B9-4EC9-87ED-51798293AF5F}"/>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1587630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143479-F61C-4BFF-B742-57F0F65D4F5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BB13FC9-4150-41DB-882E-E2E601D5E3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BD07674F-9732-4587-8AB3-FDBD025883AB}"/>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29A79002-FAF0-4972-ADD5-858F0F2746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A1A760E7-5B02-4AA4-8B2D-F86354D628B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CD5D966F-FFAF-44CA-87F1-72A201DDFBE9}"/>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8" name="页脚占位符 7">
            <a:extLst>
              <a:ext uri="{FF2B5EF4-FFF2-40B4-BE49-F238E27FC236}">
                <a16:creationId xmlns:a16="http://schemas.microsoft.com/office/drawing/2014/main" id="{5DCA7405-CD6E-4807-8986-1709D825535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8FE346E-DA72-46D1-BF1F-BA13632BD378}"/>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880893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E434F0-DB6A-400B-8683-175DA0FD655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3221390-95E9-4AD3-92AC-475B38A627C8}"/>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4" name="页脚占位符 3">
            <a:extLst>
              <a:ext uri="{FF2B5EF4-FFF2-40B4-BE49-F238E27FC236}">
                <a16:creationId xmlns:a16="http://schemas.microsoft.com/office/drawing/2014/main" id="{3F02A529-BE52-4DC0-A02D-F8EC299B4A1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32E88E7-1F47-4C2B-9318-399D6E84D94C}"/>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1780062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E4E20EE-49E6-4A80-9865-4876C533724F}"/>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3" name="页脚占位符 2">
            <a:extLst>
              <a:ext uri="{FF2B5EF4-FFF2-40B4-BE49-F238E27FC236}">
                <a16:creationId xmlns:a16="http://schemas.microsoft.com/office/drawing/2014/main" id="{3527FBF3-FA77-4B74-91F8-F60EECE2124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CF7B539-A995-4480-8CD6-89A983B24DCF}"/>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4181555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2EE1C9-D5A6-41F8-87F8-80B085DD6B6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7FD79CE-241C-472E-B8A0-AF5E64048C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02CCE74-1E9E-4F05-867B-BCF37092DB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4C07AE3-29D9-4D6E-865F-918400A73C63}"/>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6" name="页脚占位符 5">
            <a:extLst>
              <a:ext uri="{FF2B5EF4-FFF2-40B4-BE49-F238E27FC236}">
                <a16:creationId xmlns:a16="http://schemas.microsoft.com/office/drawing/2014/main" id="{29F633C1-C77D-4E06-84E7-B658305C7F3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583B73-15BA-4D32-B1D4-5EE33D143E45}"/>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3388570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B1CA07-BC0B-4F26-AB16-69D59340041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D937FBF-6D84-4924-8A65-3E02343438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DC1A129-F7CC-4E18-92F1-1C0AFB6BAB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2F1120A-7C17-4F07-88B2-EFA40E00DCD6}"/>
              </a:ext>
            </a:extLst>
          </p:cNvPr>
          <p:cNvSpPr>
            <a:spLocks noGrp="1"/>
          </p:cNvSpPr>
          <p:nvPr>
            <p:ph type="dt" sz="half" idx="10"/>
          </p:nvPr>
        </p:nvSpPr>
        <p:spPr/>
        <p:txBody>
          <a:bodyPr/>
          <a:lstStyle/>
          <a:p>
            <a:fld id="{21D900C6-EEDC-4731-9617-6364604A945D}" type="datetimeFigureOut">
              <a:rPr lang="zh-CN" altLang="en-US" smtClean="0"/>
              <a:t>2018/8/24</a:t>
            </a:fld>
            <a:endParaRPr lang="zh-CN" altLang="en-US"/>
          </a:p>
        </p:txBody>
      </p:sp>
      <p:sp>
        <p:nvSpPr>
          <p:cNvPr id="6" name="页脚占位符 5">
            <a:extLst>
              <a:ext uri="{FF2B5EF4-FFF2-40B4-BE49-F238E27FC236}">
                <a16:creationId xmlns:a16="http://schemas.microsoft.com/office/drawing/2014/main" id="{A55DF74E-9BD1-441E-A41A-7AC285AF2FA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6FB5DBA-D36D-4A92-A3F4-B99D2BEC6284}"/>
              </a:ext>
            </a:extLst>
          </p:cNvPr>
          <p:cNvSpPr>
            <a:spLocks noGrp="1"/>
          </p:cNvSpPr>
          <p:nvPr>
            <p:ph type="sldNum" sz="quarter" idx="12"/>
          </p:nvPr>
        </p:nvSpPr>
        <p:spPr/>
        <p:txBody>
          <a:body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42192253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0C85E2C-9806-43B6-B2A4-387B72EAB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9CC6869-EEFF-42D7-AAFF-CD9B5587F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B9C8633-E45B-4287-B752-C3840B31D2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D900C6-EEDC-4731-9617-6364604A945D}" type="datetimeFigureOut">
              <a:rPr lang="zh-CN" altLang="en-US" smtClean="0"/>
              <a:t>2018/8/24</a:t>
            </a:fld>
            <a:endParaRPr lang="zh-CN" altLang="en-US"/>
          </a:p>
        </p:txBody>
      </p:sp>
      <p:sp>
        <p:nvSpPr>
          <p:cNvPr id="5" name="页脚占位符 4">
            <a:extLst>
              <a:ext uri="{FF2B5EF4-FFF2-40B4-BE49-F238E27FC236}">
                <a16:creationId xmlns:a16="http://schemas.microsoft.com/office/drawing/2014/main" id="{7AE8D9AE-D774-4819-BC25-FA11C97E94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F43F88B-A091-4409-8994-BD7F049733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99DDAE-F114-4918-A75E-291FC8F29168}" type="slidenum">
              <a:rPr lang="zh-CN" altLang="en-US" smtClean="0"/>
              <a:t>‹#›</a:t>
            </a:fld>
            <a:endParaRPr lang="zh-CN" altLang="en-US"/>
          </a:p>
        </p:txBody>
      </p:sp>
    </p:spTree>
    <p:extLst>
      <p:ext uri="{BB962C8B-B14F-4D97-AF65-F5344CB8AC3E}">
        <p14:creationId xmlns:p14="http://schemas.microsoft.com/office/powerpoint/2010/main" val="2105264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17/06/relationships/model3d" Target="../media/model3d4.glb"/><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microsoft.com/office/2017/06/relationships/model3d" Target="../media/model3d5.glb"/><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17/06/relationships/model3d" Target="../media/model3d5.glb"/><Relationship Id="rId7"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microsoft.com/office/2017/06/relationships/model3d" Target="../media/model3d2.glb"/></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microsoft.com/office/2017/06/relationships/model3d" Target="../media/model3d3.glb"/></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12.png"/><Relationship Id="rId4" Type="http://schemas.microsoft.com/office/2017/06/relationships/model3d" Target="../media/model3d3.glb"/></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04AEDD3-1EAC-4DCF-BDD6-02C37CC37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896351"/>
            <a:ext cx="12192000" cy="15754351"/>
          </a:xfrm>
          <a:prstGeom prst="rect">
            <a:avLst/>
          </a:prstGeom>
        </p:spPr>
      </p:pic>
    </p:spTree>
    <p:extLst>
      <p:ext uri="{BB962C8B-B14F-4D97-AF65-F5344CB8AC3E}">
        <p14:creationId xmlns:p14="http://schemas.microsoft.com/office/powerpoint/2010/main" val="405030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2DBD0E1-1FCC-4E17-9869-CB6670D48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a:extLst>
              <a:ext uri="{FF2B5EF4-FFF2-40B4-BE49-F238E27FC236}">
                <a16:creationId xmlns:a16="http://schemas.microsoft.com/office/drawing/2014/main" id="{0A5C8767-1594-4524-877B-FE01E5DCBE7F}"/>
              </a:ext>
            </a:extLst>
          </p:cNvPr>
          <p:cNvSpPr txBox="1"/>
          <p:nvPr/>
        </p:nvSpPr>
        <p:spPr>
          <a:xfrm>
            <a:off x="-68368" y="0"/>
            <a:ext cx="2417285" cy="646331"/>
          </a:xfrm>
          <a:prstGeom prst="rect">
            <a:avLst/>
          </a:prstGeom>
          <a:noFill/>
        </p:spPr>
        <p:txBody>
          <a:bodyPr wrap="square" rtlCol="0">
            <a:spAutoFit/>
          </a:bodyPr>
          <a:lstStyle/>
          <a:p>
            <a:endParaRPr lang="en-US" altLang="zh-CN" dirty="0">
              <a:solidFill>
                <a:schemeClr val="bg1"/>
              </a:solidFill>
            </a:endParaRPr>
          </a:p>
          <a:p>
            <a:r>
              <a:rPr lang="en-US" altLang="zh-CN" dirty="0">
                <a:solidFill>
                  <a:schemeClr val="bg1"/>
                </a:solidFill>
              </a:rPr>
              <a:t>          1.</a:t>
            </a:r>
            <a:r>
              <a:rPr lang="zh-CN" altLang="en-US" dirty="0">
                <a:solidFill>
                  <a:schemeClr val="bg1"/>
                </a:solidFill>
              </a:rPr>
              <a:t>人物关系图</a:t>
            </a:r>
          </a:p>
        </p:txBody>
      </p:sp>
      <p:sp>
        <p:nvSpPr>
          <p:cNvPr id="10" name="文本框 9">
            <a:extLst>
              <a:ext uri="{FF2B5EF4-FFF2-40B4-BE49-F238E27FC236}">
                <a16:creationId xmlns:a16="http://schemas.microsoft.com/office/drawing/2014/main" id="{CE2DDFBB-FBD8-4B51-819A-17F862ADEDC4}"/>
              </a:ext>
            </a:extLst>
          </p:cNvPr>
          <p:cNvSpPr txBox="1"/>
          <p:nvPr/>
        </p:nvSpPr>
        <p:spPr>
          <a:xfrm>
            <a:off x="1283049" y="1359015"/>
            <a:ext cx="1107996" cy="646331"/>
          </a:xfrm>
          <a:prstGeom prst="rect">
            <a:avLst/>
          </a:prstGeom>
          <a:noFill/>
        </p:spPr>
        <p:txBody>
          <a:bodyPr wrap="none" rtlCol="0">
            <a:spAutoFit/>
          </a:bodyPr>
          <a:lstStyle/>
          <a:p>
            <a:r>
              <a:rPr lang="zh-CN" altLang="en-US" sz="3600" dirty="0">
                <a:solidFill>
                  <a:schemeClr val="bg1"/>
                </a:solidFill>
              </a:rPr>
              <a:t>人猿</a:t>
            </a:r>
          </a:p>
        </p:txBody>
      </p:sp>
      <p:sp>
        <p:nvSpPr>
          <p:cNvPr id="11" name="箭头: 右 10">
            <a:extLst>
              <a:ext uri="{FF2B5EF4-FFF2-40B4-BE49-F238E27FC236}">
                <a16:creationId xmlns:a16="http://schemas.microsoft.com/office/drawing/2014/main" id="{A76DE7A9-3467-450C-BBD2-430FFDD44B41}"/>
              </a:ext>
            </a:extLst>
          </p:cNvPr>
          <p:cNvSpPr/>
          <p:nvPr/>
        </p:nvSpPr>
        <p:spPr>
          <a:xfrm>
            <a:off x="2417285" y="1501913"/>
            <a:ext cx="695031" cy="360537"/>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15FBBF4-959E-4DB9-91C8-1BE6E485B868}"/>
              </a:ext>
            </a:extLst>
          </p:cNvPr>
          <p:cNvSpPr txBox="1"/>
          <p:nvPr/>
        </p:nvSpPr>
        <p:spPr>
          <a:xfrm>
            <a:off x="3128768" y="1359015"/>
            <a:ext cx="2114351" cy="646331"/>
          </a:xfrm>
          <a:prstGeom prst="rect">
            <a:avLst/>
          </a:prstGeom>
          <a:noFill/>
        </p:spPr>
        <p:txBody>
          <a:bodyPr wrap="square" rtlCol="0">
            <a:spAutoFit/>
          </a:bodyPr>
          <a:lstStyle/>
          <a:p>
            <a:r>
              <a:rPr lang="zh-CN" altLang="en-US" sz="3600" dirty="0">
                <a:solidFill>
                  <a:schemeClr val="bg1"/>
                </a:solidFill>
              </a:rPr>
              <a:t>弗洛伊德</a:t>
            </a:r>
          </a:p>
        </p:txBody>
      </p:sp>
      <p:sp>
        <p:nvSpPr>
          <p:cNvPr id="14" name="箭头: 右 13">
            <a:extLst>
              <a:ext uri="{FF2B5EF4-FFF2-40B4-BE49-F238E27FC236}">
                <a16:creationId xmlns:a16="http://schemas.microsoft.com/office/drawing/2014/main" id="{2FE085B4-8155-41B9-8A32-4FC6B3B50C8F}"/>
              </a:ext>
            </a:extLst>
          </p:cNvPr>
          <p:cNvSpPr/>
          <p:nvPr/>
        </p:nvSpPr>
        <p:spPr>
          <a:xfrm>
            <a:off x="5128326" y="1501913"/>
            <a:ext cx="695031" cy="360537"/>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865D166E-5C5B-46AA-8BD8-6BD6BFA9AA9F}"/>
              </a:ext>
            </a:extLst>
          </p:cNvPr>
          <p:cNvSpPr txBox="1"/>
          <p:nvPr/>
        </p:nvSpPr>
        <p:spPr>
          <a:xfrm>
            <a:off x="5823357" y="1359015"/>
            <a:ext cx="2492990" cy="646331"/>
          </a:xfrm>
          <a:prstGeom prst="rect">
            <a:avLst/>
          </a:prstGeom>
          <a:noFill/>
        </p:spPr>
        <p:txBody>
          <a:bodyPr wrap="none" rtlCol="0">
            <a:spAutoFit/>
          </a:bodyPr>
          <a:lstStyle/>
          <a:p>
            <a:r>
              <a:rPr lang="zh-CN" altLang="en-US" sz="3600" dirty="0">
                <a:solidFill>
                  <a:schemeClr val="bg1"/>
                </a:solidFill>
              </a:rPr>
              <a:t>鲍曼和普尔</a:t>
            </a:r>
          </a:p>
        </p:txBody>
      </p:sp>
      <p:sp>
        <p:nvSpPr>
          <p:cNvPr id="16" name="箭头: 右 15">
            <a:extLst>
              <a:ext uri="{FF2B5EF4-FFF2-40B4-BE49-F238E27FC236}">
                <a16:creationId xmlns:a16="http://schemas.microsoft.com/office/drawing/2014/main" id="{E3F579F0-15EF-4874-AD7C-EEDEE484C451}"/>
              </a:ext>
            </a:extLst>
          </p:cNvPr>
          <p:cNvSpPr/>
          <p:nvPr/>
        </p:nvSpPr>
        <p:spPr>
          <a:xfrm>
            <a:off x="8316347" y="1506294"/>
            <a:ext cx="695031" cy="360537"/>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7AE4C7DF-3BDB-48AF-90EC-0B8E19DAFDDF}"/>
              </a:ext>
            </a:extLst>
          </p:cNvPr>
          <p:cNvSpPr txBox="1"/>
          <p:nvPr/>
        </p:nvSpPr>
        <p:spPr>
          <a:xfrm>
            <a:off x="8939695" y="1359015"/>
            <a:ext cx="1107996" cy="646331"/>
          </a:xfrm>
          <a:prstGeom prst="rect">
            <a:avLst/>
          </a:prstGeom>
          <a:noFill/>
        </p:spPr>
        <p:txBody>
          <a:bodyPr wrap="none" rtlCol="0">
            <a:spAutoFit/>
          </a:bodyPr>
          <a:lstStyle/>
          <a:p>
            <a:r>
              <a:rPr lang="zh-CN" altLang="en-US" sz="3600" dirty="0">
                <a:solidFill>
                  <a:schemeClr val="bg1"/>
                </a:solidFill>
              </a:rPr>
              <a:t>星孩</a:t>
            </a:r>
          </a:p>
        </p:txBody>
      </p:sp>
      <p:sp>
        <p:nvSpPr>
          <p:cNvPr id="18" name="箭头: 下 17">
            <a:extLst>
              <a:ext uri="{FF2B5EF4-FFF2-40B4-BE49-F238E27FC236}">
                <a16:creationId xmlns:a16="http://schemas.microsoft.com/office/drawing/2014/main" id="{76613B73-0AC3-4FAC-8544-C5C333A4780E}"/>
              </a:ext>
            </a:extLst>
          </p:cNvPr>
          <p:cNvSpPr/>
          <p:nvPr/>
        </p:nvSpPr>
        <p:spPr>
          <a:xfrm>
            <a:off x="5599962" y="2891915"/>
            <a:ext cx="695031" cy="646331"/>
          </a:xfrm>
          <a:prstGeom prst="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下 19">
            <a:extLst>
              <a:ext uri="{FF2B5EF4-FFF2-40B4-BE49-F238E27FC236}">
                <a16:creationId xmlns:a16="http://schemas.microsoft.com/office/drawing/2014/main" id="{8C9B963D-568B-4075-812C-6963B1A1D98A}"/>
              </a:ext>
            </a:extLst>
          </p:cNvPr>
          <p:cNvSpPr/>
          <p:nvPr/>
        </p:nvSpPr>
        <p:spPr>
          <a:xfrm rot="10800000">
            <a:off x="5599963" y="2245584"/>
            <a:ext cx="695031" cy="646331"/>
          </a:xfrm>
          <a:prstGeom prst="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A89EF4A8-A952-444A-BCD4-C9F054A4325A}"/>
              </a:ext>
            </a:extLst>
          </p:cNvPr>
          <p:cNvSpPr txBox="1"/>
          <p:nvPr/>
        </p:nvSpPr>
        <p:spPr>
          <a:xfrm>
            <a:off x="5128326" y="3648444"/>
            <a:ext cx="1736521" cy="646331"/>
          </a:xfrm>
          <a:prstGeom prst="rect">
            <a:avLst/>
          </a:prstGeom>
          <a:noFill/>
        </p:spPr>
        <p:txBody>
          <a:bodyPr wrap="square" rtlCol="0">
            <a:spAutoFit/>
          </a:bodyPr>
          <a:lstStyle/>
          <a:p>
            <a:r>
              <a:rPr lang="zh-CN" altLang="en-US" sz="3600" dirty="0">
                <a:solidFill>
                  <a:schemeClr val="bg1"/>
                </a:solidFill>
              </a:rPr>
              <a:t>黑石碑</a:t>
            </a:r>
          </a:p>
        </p:txBody>
      </p:sp>
      <p:sp>
        <p:nvSpPr>
          <p:cNvPr id="22" name="文本框 21">
            <a:extLst>
              <a:ext uri="{FF2B5EF4-FFF2-40B4-BE49-F238E27FC236}">
                <a16:creationId xmlns:a16="http://schemas.microsoft.com/office/drawing/2014/main" id="{7685FC3E-5C76-4A96-A6B0-2D5BD25EA1B9}"/>
              </a:ext>
            </a:extLst>
          </p:cNvPr>
          <p:cNvSpPr txBox="1"/>
          <p:nvPr/>
        </p:nvSpPr>
        <p:spPr>
          <a:xfrm>
            <a:off x="4817934" y="4231618"/>
            <a:ext cx="2046913" cy="400110"/>
          </a:xfrm>
          <a:prstGeom prst="rect">
            <a:avLst/>
          </a:prstGeom>
          <a:noFill/>
        </p:spPr>
        <p:txBody>
          <a:bodyPr wrap="square" rtlCol="0">
            <a:spAutoFit/>
          </a:bodyPr>
          <a:lstStyle/>
          <a:p>
            <a:r>
              <a:rPr lang="zh-CN" altLang="en-US" sz="2000" dirty="0">
                <a:solidFill>
                  <a:schemeClr val="bg1"/>
                </a:solidFill>
              </a:rPr>
              <a:t>（其他智慧文明）</a:t>
            </a:r>
          </a:p>
        </p:txBody>
      </p:sp>
      <p:sp>
        <p:nvSpPr>
          <p:cNvPr id="23" name="文本框 22">
            <a:extLst>
              <a:ext uri="{FF2B5EF4-FFF2-40B4-BE49-F238E27FC236}">
                <a16:creationId xmlns:a16="http://schemas.microsoft.com/office/drawing/2014/main" id="{65B88268-7C52-485E-A873-A1C1C2666FC6}"/>
              </a:ext>
            </a:extLst>
          </p:cNvPr>
          <p:cNvSpPr txBox="1"/>
          <p:nvPr/>
        </p:nvSpPr>
        <p:spPr>
          <a:xfrm>
            <a:off x="5311487" y="1527491"/>
            <a:ext cx="1208016" cy="646331"/>
          </a:xfrm>
          <a:prstGeom prst="rect">
            <a:avLst/>
          </a:prstGeom>
          <a:noFill/>
        </p:spPr>
        <p:txBody>
          <a:bodyPr wrap="square" rtlCol="0">
            <a:spAutoFit/>
          </a:bodyPr>
          <a:lstStyle/>
          <a:p>
            <a:r>
              <a:rPr lang="zh-CN" altLang="en-US" sz="3600" dirty="0">
                <a:solidFill>
                  <a:schemeClr val="bg1"/>
                </a:solidFill>
              </a:rPr>
              <a:t>人类</a:t>
            </a:r>
          </a:p>
        </p:txBody>
      </p:sp>
      <p:sp>
        <p:nvSpPr>
          <p:cNvPr id="24" name="文本框 23">
            <a:extLst>
              <a:ext uri="{FF2B5EF4-FFF2-40B4-BE49-F238E27FC236}">
                <a16:creationId xmlns:a16="http://schemas.microsoft.com/office/drawing/2014/main" id="{E1295A6C-09DB-48B2-870E-1DD909E9063C}"/>
              </a:ext>
            </a:extLst>
          </p:cNvPr>
          <p:cNvSpPr txBox="1"/>
          <p:nvPr/>
        </p:nvSpPr>
        <p:spPr>
          <a:xfrm>
            <a:off x="5393479" y="3681885"/>
            <a:ext cx="1107996" cy="646331"/>
          </a:xfrm>
          <a:prstGeom prst="rect">
            <a:avLst/>
          </a:prstGeom>
          <a:noFill/>
        </p:spPr>
        <p:txBody>
          <a:bodyPr wrap="none" rtlCol="0">
            <a:spAutoFit/>
          </a:bodyPr>
          <a:lstStyle/>
          <a:p>
            <a:r>
              <a:rPr lang="zh-CN" altLang="en-US" sz="3600" dirty="0">
                <a:solidFill>
                  <a:schemeClr val="bg1"/>
                </a:solidFill>
              </a:rPr>
              <a:t>宇宙</a:t>
            </a:r>
          </a:p>
        </p:txBody>
      </p:sp>
      <p:sp>
        <p:nvSpPr>
          <p:cNvPr id="25" name="文本框 24">
            <a:extLst>
              <a:ext uri="{FF2B5EF4-FFF2-40B4-BE49-F238E27FC236}">
                <a16:creationId xmlns:a16="http://schemas.microsoft.com/office/drawing/2014/main" id="{16F2980B-4A1C-435C-9A1C-75F0FBF57485}"/>
              </a:ext>
            </a:extLst>
          </p:cNvPr>
          <p:cNvSpPr txBox="1"/>
          <p:nvPr/>
        </p:nvSpPr>
        <p:spPr>
          <a:xfrm>
            <a:off x="238545" y="5128955"/>
            <a:ext cx="4889781" cy="1200329"/>
          </a:xfrm>
          <a:prstGeom prst="rect">
            <a:avLst/>
          </a:prstGeom>
          <a:noFill/>
        </p:spPr>
        <p:txBody>
          <a:bodyPr wrap="square" rtlCol="0">
            <a:spAutoFit/>
          </a:bodyPr>
          <a:lstStyle/>
          <a:p>
            <a:r>
              <a:rPr lang="zh-CN" altLang="en-US" sz="2400" dirty="0">
                <a:solidFill>
                  <a:schemeClr val="bg1"/>
                </a:solidFill>
              </a:rPr>
              <a:t>“影片里的真正主角不是大卫，而是整个人类！再夸张点说，也可以看作是整个宇宙！”</a:t>
            </a:r>
          </a:p>
        </p:txBody>
      </p:sp>
    </p:spTree>
    <p:extLst>
      <p:ext uri="{BB962C8B-B14F-4D97-AF65-F5344CB8AC3E}">
        <p14:creationId xmlns:p14="http://schemas.microsoft.com/office/powerpoint/2010/main" val="25648761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1000"/>
                                        <p:tgtEl>
                                          <p:spTgt spid="20"/>
                                        </p:tgtEl>
                                      </p:cBhvr>
                                    </p:animEffect>
                                    <p:anim calcmode="lin" valueType="num">
                                      <p:cBhvr>
                                        <p:cTn id="45" dur="1000" fill="hold"/>
                                        <p:tgtEl>
                                          <p:spTgt spid="20"/>
                                        </p:tgtEl>
                                        <p:attrNameLst>
                                          <p:attrName>ppt_x</p:attrName>
                                        </p:attrNameLst>
                                      </p:cBhvr>
                                      <p:tavLst>
                                        <p:tav tm="0">
                                          <p:val>
                                            <p:strVal val="#ppt_x"/>
                                          </p:val>
                                        </p:tav>
                                        <p:tav tm="100000">
                                          <p:val>
                                            <p:strVal val="#ppt_x"/>
                                          </p:val>
                                        </p:tav>
                                      </p:tavLst>
                                    </p:anim>
                                    <p:anim calcmode="lin" valueType="num">
                                      <p:cBhvr>
                                        <p:cTn id="46" dur="1000" fill="hold"/>
                                        <p:tgtEl>
                                          <p:spTgt spid="20"/>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1000"/>
                                        <p:tgtEl>
                                          <p:spTgt spid="18"/>
                                        </p:tgtEl>
                                      </p:cBhvr>
                                    </p:animEffect>
                                    <p:anim calcmode="lin" valueType="num">
                                      <p:cBhvr>
                                        <p:cTn id="50" dur="1000" fill="hold"/>
                                        <p:tgtEl>
                                          <p:spTgt spid="18"/>
                                        </p:tgtEl>
                                        <p:attrNameLst>
                                          <p:attrName>ppt_x</p:attrName>
                                        </p:attrNameLst>
                                      </p:cBhvr>
                                      <p:tavLst>
                                        <p:tav tm="0">
                                          <p:val>
                                            <p:strVal val="#ppt_x"/>
                                          </p:val>
                                        </p:tav>
                                        <p:tav tm="100000">
                                          <p:val>
                                            <p:strVal val="#ppt_x"/>
                                          </p:val>
                                        </p:tav>
                                      </p:tavLst>
                                    </p:anim>
                                    <p:anim calcmode="lin" valueType="num">
                                      <p:cBhvr>
                                        <p:cTn id="51" dur="1000" fill="hold"/>
                                        <p:tgtEl>
                                          <p:spTgt spid="1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1000"/>
                                        <p:tgtEl>
                                          <p:spTgt spid="21"/>
                                        </p:tgtEl>
                                      </p:cBhvr>
                                    </p:animEffect>
                                    <p:anim calcmode="lin" valueType="num">
                                      <p:cBhvr>
                                        <p:cTn id="55" dur="1000" fill="hold"/>
                                        <p:tgtEl>
                                          <p:spTgt spid="21"/>
                                        </p:tgtEl>
                                        <p:attrNameLst>
                                          <p:attrName>ppt_x</p:attrName>
                                        </p:attrNameLst>
                                      </p:cBhvr>
                                      <p:tavLst>
                                        <p:tav tm="0">
                                          <p:val>
                                            <p:strVal val="#ppt_x"/>
                                          </p:val>
                                        </p:tav>
                                        <p:tav tm="100000">
                                          <p:val>
                                            <p:strVal val="#ppt_x"/>
                                          </p:val>
                                        </p:tav>
                                      </p:tavLst>
                                    </p:anim>
                                    <p:anim calcmode="lin" valueType="num">
                                      <p:cBhvr>
                                        <p:cTn id="5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22">
                                            <p:txEl>
                                              <p:pRg st="0" end="0"/>
                                            </p:txEl>
                                          </p:spTgt>
                                        </p:tgtEl>
                                        <p:attrNameLst>
                                          <p:attrName>style.visibility</p:attrName>
                                        </p:attrNameLst>
                                      </p:cBhvr>
                                      <p:to>
                                        <p:strVal val="visible"/>
                                      </p:to>
                                    </p:set>
                                    <p:animEffect transition="in" filter="fade">
                                      <p:cBhvr>
                                        <p:cTn id="61" dur="1000"/>
                                        <p:tgtEl>
                                          <p:spTgt spid="22">
                                            <p:txEl>
                                              <p:pRg st="0" end="0"/>
                                            </p:txEl>
                                          </p:spTgt>
                                        </p:tgtEl>
                                      </p:cBhvr>
                                    </p:animEffect>
                                    <p:anim calcmode="lin" valueType="num">
                                      <p:cBhvr>
                                        <p:cTn id="62"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xit" presetSubtype="0" fill="hold" grpId="1" nodeType="clickEffect">
                                  <p:stCondLst>
                                    <p:cond delay="0"/>
                                  </p:stCondLst>
                                  <p:childTnLst>
                                    <p:animEffect transition="out" filter="fade">
                                      <p:cBhvr>
                                        <p:cTn id="67" dur="1000"/>
                                        <p:tgtEl>
                                          <p:spTgt spid="10"/>
                                        </p:tgtEl>
                                      </p:cBhvr>
                                    </p:animEffect>
                                    <p:anim calcmode="lin" valueType="num">
                                      <p:cBhvr>
                                        <p:cTn id="68" dur="1000"/>
                                        <p:tgtEl>
                                          <p:spTgt spid="10"/>
                                        </p:tgtEl>
                                        <p:attrNameLst>
                                          <p:attrName>ppt_x</p:attrName>
                                        </p:attrNameLst>
                                      </p:cBhvr>
                                      <p:tavLst>
                                        <p:tav tm="0">
                                          <p:val>
                                            <p:strVal val="ppt_x"/>
                                          </p:val>
                                        </p:tav>
                                        <p:tav tm="100000">
                                          <p:val>
                                            <p:strVal val="ppt_x"/>
                                          </p:val>
                                        </p:tav>
                                      </p:tavLst>
                                    </p:anim>
                                    <p:anim calcmode="lin" valueType="num">
                                      <p:cBhvr>
                                        <p:cTn id="69" dur="1000"/>
                                        <p:tgtEl>
                                          <p:spTgt spid="10"/>
                                        </p:tgtEl>
                                        <p:attrNameLst>
                                          <p:attrName>ppt_y</p:attrName>
                                        </p:attrNameLst>
                                      </p:cBhvr>
                                      <p:tavLst>
                                        <p:tav tm="0">
                                          <p:val>
                                            <p:strVal val="ppt_y"/>
                                          </p:val>
                                        </p:tav>
                                        <p:tav tm="100000">
                                          <p:val>
                                            <p:strVal val="ppt_y+.1"/>
                                          </p:val>
                                        </p:tav>
                                      </p:tavLst>
                                    </p:anim>
                                    <p:set>
                                      <p:cBhvr>
                                        <p:cTn id="70" dur="1" fill="hold">
                                          <p:stCondLst>
                                            <p:cond delay="999"/>
                                          </p:stCondLst>
                                        </p:cTn>
                                        <p:tgtEl>
                                          <p:spTgt spid="10"/>
                                        </p:tgtEl>
                                        <p:attrNameLst>
                                          <p:attrName>style.visibility</p:attrName>
                                        </p:attrNameLst>
                                      </p:cBhvr>
                                      <p:to>
                                        <p:strVal val="hidden"/>
                                      </p:to>
                                    </p:set>
                                  </p:childTnLst>
                                </p:cTn>
                              </p:par>
                              <p:par>
                                <p:cTn id="71" presetID="42" presetClass="exit" presetSubtype="0" fill="hold" grpId="1" nodeType="withEffect">
                                  <p:stCondLst>
                                    <p:cond delay="0"/>
                                  </p:stCondLst>
                                  <p:childTnLst>
                                    <p:animEffect transition="out" filter="fade">
                                      <p:cBhvr>
                                        <p:cTn id="72" dur="1000"/>
                                        <p:tgtEl>
                                          <p:spTgt spid="11"/>
                                        </p:tgtEl>
                                      </p:cBhvr>
                                    </p:animEffect>
                                    <p:anim calcmode="lin" valueType="num">
                                      <p:cBhvr>
                                        <p:cTn id="73" dur="1000"/>
                                        <p:tgtEl>
                                          <p:spTgt spid="11"/>
                                        </p:tgtEl>
                                        <p:attrNameLst>
                                          <p:attrName>ppt_x</p:attrName>
                                        </p:attrNameLst>
                                      </p:cBhvr>
                                      <p:tavLst>
                                        <p:tav tm="0">
                                          <p:val>
                                            <p:strVal val="ppt_x"/>
                                          </p:val>
                                        </p:tav>
                                        <p:tav tm="100000">
                                          <p:val>
                                            <p:strVal val="ppt_x"/>
                                          </p:val>
                                        </p:tav>
                                      </p:tavLst>
                                    </p:anim>
                                    <p:anim calcmode="lin" valueType="num">
                                      <p:cBhvr>
                                        <p:cTn id="74" dur="1000"/>
                                        <p:tgtEl>
                                          <p:spTgt spid="11"/>
                                        </p:tgtEl>
                                        <p:attrNameLst>
                                          <p:attrName>ppt_y</p:attrName>
                                        </p:attrNameLst>
                                      </p:cBhvr>
                                      <p:tavLst>
                                        <p:tav tm="0">
                                          <p:val>
                                            <p:strVal val="ppt_y"/>
                                          </p:val>
                                        </p:tav>
                                        <p:tav tm="100000">
                                          <p:val>
                                            <p:strVal val="ppt_y+.1"/>
                                          </p:val>
                                        </p:tav>
                                      </p:tavLst>
                                    </p:anim>
                                    <p:set>
                                      <p:cBhvr>
                                        <p:cTn id="75" dur="1" fill="hold">
                                          <p:stCondLst>
                                            <p:cond delay="999"/>
                                          </p:stCondLst>
                                        </p:cTn>
                                        <p:tgtEl>
                                          <p:spTgt spid="11"/>
                                        </p:tgtEl>
                                        <p:attrNameLst>
                                          <p:attrName>style.visibility</p:attrName>
                                        </p:attrNameLst>
                                      </p:cBhvr>
                                      <p:to>
                                        <p:strVal val="hidden"/>
                                      </p:to>
                                    </p:set>
                                  </p:childTnLst>
                                </p:cTn>
                              </p:par>
                              <p:par>
                                <p:cTn id="76" presetID="42" presetClass="exit" presetSubtype="0" fill="hold" grpId="1" nodeType="withEffect">
                                  <p:stCondLst>
                                    <p:cond delay="0"/>
                                  </p:stCondLst>
                                  <p:childTnLst>
                                    <p:animEffect transition="out" filter="fade">
                                      <p:cBhvr>
                                        <p:cTn id="77" dur="1000"/>
                                        <p:tgtEl>
                                          <p:spTgt spid="12"/>
                                        </p:tgtEl>
                                      </p:cBhvr>
                                    </p:animEffect>
                                    <p:anim calcmode="lin" valueType="num">
                                      <p:cBhvr>
                                        <p:cTn id="78" dur="1000"/>
                                        <p:tgtEl>
                                          <p:spTgt spid="12"/>
                                        </p:tgtEl>
                                        <p:attrNameLst>
                                          <p:attrName>ppt_x</p:attrName>
                                        </p:attrNameLst>
                                      </p:cBhvr>
                                      <p:tavLst>
                                        <p:tav tm="0">
                                          <p:val>
                                            <p:strVal val="ppt_x"/>
                                          </p:val>
                                        </p:tav>
                                        <p:tav tm="100000">
                                          <p:val>
                                            <p:strVal val="ppt_x"/>
                                          </p:val>
                                        </p:tav>
                                      </p:tavLst>
                                    </p:anim>
                                    <p:anim calcmode="lin" valueType="num">
                                      <p:cBhvr>
                                        <p:cTn id="79" dur="1000"/>
                                        <p:tgtEl>
                                          <p:spTgt spid="12"/>
                                        </p:tgtEl>
                                        <p:attrNameLst>
                                          <p:attrName>ppt_y</p:attrName>
                                        </p:attrNameLst>
                                      </p:cBhvr>
                                      <p:tavLst>
                                        <p:tav tm="0">
                                          <p:val>
                                            <p:strVal val="ppt_y"/>
                                          </p:val>
                                        </p:tav>
                                        <p:tav tm="100000">
                                          <p:val>
                                            <p:strVal val="ppt_y+.1"/>
                                          </p:val>
                                        </p:tav>
                                      </p:tavLst>
                                    </p:anim>
                                    <p:set>
                                      <p:cBhvr>
                                        <p:cTn id="80" dur="1" fill="hold">
                                          <p:stCondLst>
                                            <p:cond delay="999"/>
                                          </p:stCondLst>
                                        </p:cTn>
                                        <p:tgtEl>
                                          <p:spTgt spid="12"/>
                                        </p:tgtEl>
                                        <p:attrNameLst>
                                          <p:attrName>style.visibility</p:attrName>
                                        </p:attrNameLst>
                                      </p:cBhvr>
                                      <p:to>
                                        <p:strVal val="hidden"/>
                                      </p:to>
                                    </p:set>
                                  </p:childTnLst>
                                </p:cTn>
                              </p:par>
                              <p:par>
                                <p:cTn id="81" presetID="42" presetClass="exit" presetSubtype="0" fill="hold" grpId="1" nodeType="withEffect">
                                  <p:stCondLst>
                                    <p:cond delay="0"/>
                                  </p:stCondLst>
                                  <p:childTnLst>
                                    <p:animEffect transition="out" filter="fade">
                                      <p:cBhvr>
                                        <p:cTn id="82" dur="1000"/>
                                        <p:tgtEl>
                                          <p:spTgt spid="14"/>
                                        </p:tgtEl>
                                      </p:cBhvr>
                                    </p:animEffect>
                                    <p:anim calcmode="lin" valueType="num">
                                      <p:cBhvr>
                                        <p:cTn id="83" dur="1000"/>
                                        <p:tgtEl>
                                          <p:spTgt spid="14"/>
                                        </p:tgtEl>
                                        <p:attrNameLst>
                                          <p:attrName>ppt_x</p:attrName>
                                        </p:attrNameLst>
                                      </p:cBhvr>
                                      <p:tavLst>
                                        <p:tav tm="0">
                                          <p:val>
                                            <p:strVal val="ppt_x"/>
                                          </p:val>
                                        </p:tav>
                                        <p:tav tm="100000">
                                          <p:val>
                                            <p:strVal val="ppt_x"/>
                                          </p:val>
                                        </p:tav>
                                      </p:tavLst>
                                    </p:anim>
                                    <p:anim calcmode="lin" valueType="num">
                                      <p:cBhvr>
                                        <p:cTn id="84" dur="1000"/>
                                        <p:tgtEl>
                                          <p:spTgt spid="14"/>
                                        </p:tgtEl>
                                        <p:attrNameLst>
                                          <p:attrName>ppt_y</p:attrName>
                                        </p:attrNameLst>
                                      </p:cBhvr>
                                      <p:tavLst>
                                        <p:tav tm="0">
                                          <p:val>
                                            <p:strVal val="ppt_y"/>
                                          </p:val>
                                        </p:tav>
                                        <p:tav tm="100000">
                                          <p:val>
                                            <p:strVal val="ppt_y+.1"/>
                                          </p:val>
                                        </p:tav>
                                      </p:tavLst>
                                    </p:anim>
                                    <p:set>
                                      <p:cBhvr>
                                        <p:cTn id="85" dur="1" fill="hold">
                                          <p:stCondLst>
                                            <p:cond delay="999"/>
                                          </p:stCondLst>
                                        </p:cTn>
                                        <p:tgtEl>
                                          <p:spTgt spid="14"/>
                                        </p:tgtEl>
                                        <p:attrNameLst>
                                          <p:attrName>style.visibility</p:attrName>
                                        </p:attrNameLst>
                                      </p:cBhvr>
                                      <p:to>
                                        <p:strVal val="hidden"/>
                                      </p:to>
                                    </p:set>
                                  </p:childTnLst>
                                </p:cTn>
                              </p:par>
                              <p:par>
                                <p:cTn id="86" presetID="42" presetClass="exit" presetSubtype="0" fill="hold" grpId="1" nodeType="withEffect">
                                  <p:stCondLst>
                                    <p:cond delay="0"/>
                                  </p:stCondLst>
                                  <p:childTnLst>
                                    <p:animEffect transition="out" filter="fade">
                                      <p:cBhvr>
                                        <p:cTn id="87" dur="1000"/>
                                        <p:tgtEl>
                                          <p:spTgt spid="15"/>
                                        </p:tgtEl>
                                      </p:cBhvr>
                                    </p:animEffect>
                                    <p:anim calcmode="lin" valueType="num">
                                      <p:cBhvr>
                                        <p:cTn id="88" dur="1000"/>
                                        <p:tgtEl>
                                          <p:spTgt spid="15"/>
                                        </p:tgtEl>
                                        <p:attrNameLst>
                                          <p:attrName>ppt_x</p:attrName>
                                        </p:attrNameLst>
                                      </p:cBhvr>
                                      <p:tavLst>
                                        <p:tav tm="0">
                                          <p:val>
                                            <p:strVal val="ppt_x"/>
                                          </p:val>
                                        </p:tav>
                                        <p:tav tm="100000">
                                          <p:val>
                                            <p:strVal val="ppt_x"/>
                                          </p:val>
                                        </p:tav>
                                      </p:tavLst>
                                    </p:anim>
                                    <p:anim calcmode="lin" valueType="num">
                                      <p:cBhvr>
                                        <p:cTn id="89" dur="1000"/>
                                        <p:tgtEl>
                                          <p:spTgt spid="15"/>
                                        </p:tgtEl>
                                        <p:attrNameLst>
                                          <p:attrName>ppt_y</p:attrName>
                                        </p:attrNameLst>
                                      </p:cBhvr>
                                      <p:tavLst>
                                        <p:tav tm="0">
                                          <p:val>
                                            <p:strVal val="ppt_y"/>
                                          </p:val>
                                        </p:tav>
                                        <p:tav tm="100000">
                                          <p:val>
                                            <p:strVal val="ppt_y+.1"/>
                                          </p:val>
                                        </p:tav>
                                      </p:tavLst>
                                    </p:anim>
                                    <p:set>
                                      <p:cBhvr>
                                        <p:cTn id="90" dur="1" fill="hold">
                                          <p:stCondLst>
                                            <p:cond delay="999"/>
                                          </p:stCondLst>
                                        </p:cTn>
                                        <p:tgtEl>
                                          <p:spTgt spid="15"/>
                                        </p:tgtEl>
                                        <p:attrNameLst>
                                          <p:attrName>style.visibility</p:attrName>
                                        </p:attrNameLst>
                                      </p:cBhvr>
                                      <p:to>
                                        <p:strVal val="hidden"/>
                                      </p:to>
                                    </p:set>
                                  </p:childTnLst>
                                </p:cTn>
                              </p:par>
                              <p:par>
                                <p:cTn id="91" presetID="42" presetClass="exit" presetSubtype="0" fill="hold" grpId="1" nodeType="withEffect">
                                  <p:stCondLst>
                                    <p:cond delay="0"/>
                                  </p:stCondLst>
                                  <p:childTnLst>
                                    <p:animEffect transition="out" filter="fade">
                                      <p:cBhvr>
                                        <p:cTn id="92" dur="1000"/>
                                        <p:tgtEl>
                                          <p:spTgt spid="16"/>
                                        </p:tgtEl>
                                      </p:cBhvr>
                                    </p:animEffect>
                                    <p:anim calcmode="lin" valueType="num">
                                      <p:cBhvr>
                                        <p:cTn id="93" dur="1000"/>
                                        <p:tgtEl>
                                          <p:spTgt spid="16"/>
                                        </p:tgtEl>
                                        <p:attrNameLst>
                                          <p:attrName>ppt_x</p:attrName>
                                        </p:attrNameLst>
                                      </p:cBhvr>
                                      <p:tavLst>
                                        <p:tav tm="0">
                                          <p:val>
                                            <p:strVal val="ppt_x"/>
                                          </p:val>
                                        </p:tav>
                                        <p:tav tm="100000">
                                          <p:val>
                                            <p:strVal val="ppt_x"/>
                                          </p:val>
                                        </p:tav>
                                      </p:tavLst>
                                    </p:anim>
                                    <p:anim calcmode="lin" valueType="num">
                                      <p:cBhvr>
                                        <p:cTn id="94" dur="1000"/>
                                        <p:tgtEl>
                                          <p:spTgt spid="16"/>
                                        </p:tgtEl>
                                        <p:attrNameLst>
                                          <p:attrName>ppt_y</p:attrName>
                                        </p:attrNameLst>
                                      </p:cBhvr>
                                      <p:tavLst>
                                        <p:tav tm="0">
                                          <p:val>
                                            <p:strVal val="ppt_y"/>
                                          </p:val>
                                        </p:tav>
                                        <p:tav tm="100000">
                                          <p:val>
                                            <p:strVal val="ppt_y+.1"/>
                                          </p:val>
                                        </p:tav>
                                      </p:tavLst>
                                    </p:anim>
                                    <p:set>
                                      <p:cBhvr>
                                        <p:cTn id="95" dur="1" fill="hold">
                                          <p:stCondLst>
                                            <p:cond delay="999"/>
                                          </p:stCondLst>
                                        </p:cTn>
                                        <p:tgtEl>
                                          <p:spTgt spid="16"/>
                                        </p:tgtEl>
                                        <p:attrNameLst>
                                          <p:attrName>style.visibility</p:attrName>
                                        </p:attrNameLst>
                                      </p:cBhvr>
                                      <p:to>
                                        <p:strVal val="hidden"/>
                                      </p:to>
                                    </p:set>
                                  </p:childTnLst>
                                </p:cTn>
                              </p:par>
                              <p:par>
                                <p:cTn id="96" presetID="42" presetClass="exit" presetSubtype="0" fill="hold" grpId="1" nodeType="withEffect">
                                  <p:stCondLst>
                                    <p:cond delay="0"/>
                                  </p:stCondLst>
                                  <p:childTnLst>
                                    <p:animEffect transition="out" filter="fade">
                                      <p:cBhvr>
                                        <p:cTn id="97" dur="1000"/>
                                        <p:tgtEl>
                                          <p:spTgt spid="17"/>
                                        </p:tgtEl>
                                      </p:cBhvr>
                                    </p:animEffect>
                                    <p:anim calcmode="lin" valueType="num">
                                      <p:cBhvr>
                                        <p:cTn id="98" dur="1000"/>
                                        <p:tgtEl>
                                          <p:spTgt spid="17"/>
                                        </p:tgtEl>
                                        <p:attrNameLst>
                                          <p:attrName>ppt_x</p:attrName>
                                        </p:attrNameLst>
                                      </p:cBhvr>
                                      <p:tavLst>
                                        <p:tav tm="0">
                                          <p:val>
                                            <p:strVal val="ppt_x"/>
                                          </p:val>
                                        </p:tav>
                                        <p:tav tm="100000">
                                          <p:val>
                                            <p:strVal val="ppt_x"/>
                                          </p:val>
                                        </p:tav>
                                      </p:tavLst>
                                    </p:anim>
                                    <p:anim calcmode="lin" valueType="num">
                                      <p:cBhvr>
                                        <p:cTn id="99" dur="1000"/>
                                        <p:tgtEl>
                                          <p:spTgt spid="17"/>
                                        </p:tgtEl>
                                        <p:attrNameLst>
                                          <p:attrName>ppt_y</p:attrName>
                                        </p:attrNameLst>
                                      </p:cBhvr>
                                      <p:tavLst>
                                        <p:tav tm="0">
                                          <p:val>
                                            <p:strVal val="ppt_y"/>
                                          </p:val>
                                        </p:tav>
                                        <p:tav tm="100000">
                                          <p:val>
                                            <p:strVal val="ppt_y+.1"/>
                                          </p:val>
                                        </p:tav>
                                      </p:tavLst>
                                    </p:anim>
                                    <p:set>
                                      <p:cBhvr>
                                        <p:cTn id="100" dur="1" fill="hold">
                                          <p:stCondLst>
                                            <p:cond delay="999"/>
                                          </p:stCondLst>
                                        </p:cTn>
                                        <p:tgtEl>
                                          <p:spTgt spid="17"/>
                                        </p:tgtEl>
                                        <p:attrNameLst>
                                          <p:attrName>style.visibility</p:attrName>
                                        </p:attrNameLst>
                                      </p:cBhvr>
                                      <p:to>
                                        <p:strVal val="hidden"/>
                                      </p:to>
                                    </p:set>
                                  </p:childTnLst>
                                </p:cTn>
                              </p:par>
                              <p:par>
                                <p:cTn id="101" presetID="42" presetClass="entr" presetSubtype="0" fill="hold" grpId="0" nodeType="withEffect">
                                  <p:stCondLst>
                                    <p:cond delay="0"/>
                                  </p:stCondLst>
                                  <p:childTnLst>
                                    <p:set>
                                      <p:cBhvr>
                                        <p:cTn id="102" dur="1" fill="hold">
                                          <p:stCondLst>
                                            <p:cond delay="0"/>
                                          </p:stCondLst>
                                        </p:cTn>
                                        <p:tgtEl>
                                          <p:spTgt spid="23"/>
                                        </p:tgtEl>
                                        <p:attrNameLst>
                                          <p:attrName>style.visibility</p:attrName>
                                        </p:attrNameLst>
                                      </p:cBhvr>
                                      <p:to>
                                        <p:strVal val="visible"/>
                                      </p:to>
                                    </p:set>
                                    <p:animEffect transition="in" filter="fade">
                                      <p:cBhvr>
                                        <p:cTn id="103" dur="1000"/>
                                        <p:tgtEl>
                                          <p:spTgt spid="23"/>
                                        </p:tgtEl>
                                      </p:cBhvr>
                                    </p:animEffect>
                                    <p:anim calcmode="lin" valueType="num">
                                      <p:cBhvr>
                                        <p:cTn id="104" dur="1000" fill="hold"/>
                                        <p:tgtEl>
                                          <p:spTgt spid="23"/>
                                        </p:tgtEl>
                                        <p:attrNameLst>
                                          <p:attrName>ppt_x</p:attrName>
                                        </p:attrNameLst>
                                      </p:cBhvr>
                                      <p:tavLst>
                                        <p:tav tm="0">
                                          <p:val>
                                            <p:strVal val="#ppt_x"/>
                                          </p:val>
                                        </p:tav>
                                        <p:tav tm="100000">
                                          <p:val>
                                            <p:strVal val="#ppt_x"/>
                                          </p:val>
                                        </p:tav>
                                      </p:tavLst>
                                    </p:anim>
                                    <p:anim calcmode="lin" valueType="num">
                                      <p:cBhvr>
                                        <p:cTn id="105"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42" presetClass="exit" presetSubtype="0" fill="hold" grpId="1" nodeType="clickEffect">
                                  <p:stCondLst>
                                    <p:cond delay="0"/>
                                  </p:stCondLst>
                                  <p:childTnLst>
                                    <p:animEffect transition="out" filter="fade">
                                      <p:cBhvr>
                                        <p:cTn id="109" dur="1000"/>
                                        <p:tgtEl>
                                          <p:spTgt spid="21"/>
                                        </p:tgtEl>
                                      </p:cBhvr>
                                    </p:animEffect>
                                    <p:anim calcmode="lin" valueType="num">
                                      <p:cBhvr>
                                        <p:cTn id="110" dur="1000"/>
                                        <p:tgtEl>
                                          <p:spTgt spid="21"/>
                                        </p:tgtEl>
                                        <p:attrNameLst>
                                          <p:attrName>ppt_x</p:attrName>
                                        </p:attrNameLst>
                                      </p:cBhvr>
                                      <p:tavLst>
                                        <p:tav tm="0">
                                          <p:val>
                                            <p:strVal val="ppt_x"/>
                                          </p:val>
                                        </p:tav>
                                        <p:tav tm="100000">
                                          <p:val>
                                            <p:strVal val="ppt_x"/>
                                          </p:val>
                                        </p:tav>
                                      </p:tavLst>
                                    </p:anim>
                                    <p:anim calcmode="lin" valueType="num">
                                      <p:cBhvr>
                                        <p:cTn id="111" dur="1000"/>
                                        <p:tgtEl>
                                          <p:spTgt spid="21"/>
                                        </p:tgtEl>
                                        <p:attrNameLst>
                                          <p:attrName>ppt_y</p:attrName>
                                        </p:attrNameLst>
                                      </p:cBhvr>
                                      <p:tavLst>
                                        <p:tav tm="0">
                                          <p:val>
                                            <p:strVal val="ppt_y"/>
                                          </p:val>
                                        </p:tav>
                                        <p:tav tm="100000">
                                          <p:val>
                                            <p:strVal val="ppt_y+.1"/>
                                          </p:val>
                                        </p:tav>
                                      </p:tavLst>
                                    </p:anim>
                                    <p:set>
                                      <p:cBhvr>
                                        <p:cTn id="112" dur="1" fill="hold">
                                          <p:stCondLst>
                                            <p:cond delay="999"/>
                                          </p:stCondLst>
                                        </p:cTn>
                                        <p:tgtEl>
                                          <p:spTgt spid="21"/>
                                        </p:tgtEl>
                                        <p:attrNameLst>
                                          <p:attrName>style.visibility</p:attrName>
                                        </p:attrNameLst>
                                      </p:cBhvr>
                                      <p:to>
                                        <p:strVal val="hidden"/>
                                      </p:to>
                                    </p:set>
                                  </p:childTnLst>
                                </p:cTn>
                              </p:par>
                              <p:par>
                                <p:cTn id="113" presetID="42" presetClass="exit" presetSubtype="0" fill="hold" grpId="0" nodeType="withEffect">
                                  <p:stCondLst>
                                    <p:cond delay="0"/>
                                  </p:stCondLst>
                                  <p:childTnLst>
                                    <p:animEffect transition="out" filter="fade">
                                      <p:cBhvr>
                                        <p:cTn id="114" dur="1000"/>
                                        <p:tgtEl>
                                          <p:spTgt spid="22">
                                            <p:txEl>
                                              <p:pRg st="0" end="0"/>
                                            </p:txEl>
                                          </p:spTgt>
                                        </p:tgtEl>
                                      </p:cBhvr>
                                    </p:animEffect>
                                    <p:anim calcmode="lin" valueType="num">
                                      <p:cBhvr>
                                        <p:cTn id="115" dur="1000"/>
                                        <p:tgtEl>
                                          <p:spTgt spid="22">
                                            <p:txEl>
                                              <p:pRg st="0" end="0"/>
                                            </p:txEl>
                                          </p:spTgt>
                                        </p:tgtEl>
                                        <p:attrNameLst>
                                          <p:attrName>ppt_x</p:attrName>
                                        </p:attrNameLst>
                                      </p:cBhvr>
                                      <p:tavLst>
                                        <p:tav tm="0">
                                          <p:val>
                                            <p:strVal val="ppt_x"/>
                                          </p:val>
                                        </p:tav>
                                        <p:tav tm="100000">
                                          <p:val>
                                            <p:strVal val="ppt_x"/>
                                          </p:val>
                                        </p:tav>
                                      </p:tavLst>
                                    </p:anim>
                                    <p:anim calcmode="lin" valueType="num">
                                      <p:cBhvr>
                                        <p:cTn id="116" dur="1000"/>
                                        <p:tgtEl>
                                          <p:spTgt spid="22">
                                            <p:txEl>
                                              <p:pRg st="0" end="0"/>
                                            </p:txEl>
                                          </p:spTgt>
                                        </p:tgtEl>
                                        <p:attrNameLst>
                                          <p:attrName>ppt_y</p:attrName>
                                        </p:attrNameLst>
                                      </p:cBhvr>
                                      <p:tavLst>
                                        <p:tav tm="0">
                                          <p:val>
                                            <p:strVal val="ppt_y"/>
                                          </p:val>
                                        </p:tav>
                                        <p:tav tm="100000">
                                          <p:val>
                                            <p:strVal val="ppt_y+.1"/>
                                          </p:val>
                                        </p:tav>
                                      </p:tavLst>
                                    </p:anim>
                                    <p:set>
                                      <p:cBhvr>
                                        <p:cTn id="117" dur="1" fill="hold">
                                          <p:stCondLst>
                                            <p:cond delay="999"/>
                                          </p:stCondLst>
                                        </p:cTn>
                                        <p:tgtEl>
                                          <p:spTgt spid="22">
                                            <p:txEl>
                                              <p:pRg st="0" end="0"/>
                                            </p:txEl>
                                          </p:spTgt>
                                        </p:tgtEl>
                                        <p:attrNameLst>
                                          <p:attrName>style.visibility</p:attrName>
                                        </p:attrNameLst>
                                      </p:cBhvr>
                                      <p:to>
                                        <p:strVal val="hidden"/>
                                      </p:to>
                                    </p:set>
                                  </p:childTnLst>
                                </p:cTn>
                              </p:par>
                              <p:par>
                                <p:cTn id="118" presetID="42" presetClass="entr" presetSubtype="0" fill="hold" grpId="0" nodeType="withEffect">
                                  <p:stCondLst>
                                    <p:cond delay="0"/>
                                  </p:stCondLst>
                                  <p:childTnLst>
                                    <p:set>
                                      <p:cBhvr>
                                        <p:cTn id="119" dur="1" fill="hold">
                                          <p:stCondLst>
                                            <p:cond delay="0"/>
                                          </p:stCondLst>
                                        </p:cTn>
                                        <p:tgtEl>
                                          <p:spTgt spid="24"/>
                                        </p:tgtEl>
                                        <p:attrNameLst>
                                          <p:attrName>style.visibility</p:attrName>
                                        </p:attrNameLst>
                                      </p:cBhvr>
                                      <p:to>
                                        <p:strVal val="visible"/>
                                      </p:to>
                                    </p:set>
                                    <p:animEffect transition="in" filter="fade">
                                      <p:cBhvr>
                                        <p:cTn id="120" dur="1000"/>
                                        <p:tgtEl>
                                          <p:spTgt spid="24"/>
                                        </p:tgtEl>
                                      </p:cBhvr>
                                    </p:animEffect>
                                    <p:anim calcmode="lin" valueType="num">
                                      <p:cBhvr>
                                        <p:cTn id="121" dur="1000" fill="hold"/>
                                        <p:tgtEl>
                                          <p:spTgt spid="24"/>
                                        </p:tgtEl>
                                        <p:attrNameLst>
                                          <p:attrName>ppt_x</p:attrName>
                                        </p:attrNameLst>
                                      </p:cBhvr>
                                      <p:tavLst>
                                        <p:tav tm="0">
                                          <p:val>
                                            <p:strVal val="#ppt_x"/>
                                          </p:val>
                                        </p:tav>
                                        <p:tav tm="100000">
                                          <p:val>
                                            <p:strVal val="#ppt_x"/>
                                          </p:val>
                                        </p:tav>
                                      </p:tavLst>
                                    </p:anim>
                                    <p:anim calcmode="lin" valueType="num">
                                      <p:cBhvr>
                                        <p:cTn id="122" dur="1000" fill="hold"/>
                                        <p:tgtEl>
                                          <p:spTgt spid="24"/>
                                        </p:tgtEl>
                                        <p:attrNameLst>
                                          <p:attrName>ppt_y</p:attrName>
                                        </p:attrNameLst>
                                      </p:cBhvr>
                                      <p:tavLst>
                                        <p:tav tm="0">
                                          <p:val>
                                            <p:strVal val="#ppt_y+.1"/>
                                          </p:val>
                                        </p:tav>
                                        <p:tav tm="100000">
                                          <p:val>
                                            <p:strVal val="#ppt_y"/>
                                          </p:val>
                                        </p:tav>
                                      </p:tavLst>
                                    </p:anim>
                                  </p:childTnLst>
                                </p:cTn>
                              </p:par>
                              <p:par>
                                <p:cTn id="123" presetID="42" presetClass="entr" presetSubtype="0" fill="hold" nodeType="withEffect">
                                  <p:stCondLst>
                                    <p:cond delay="0"/>
                                  </p:stCondLst>
                                  <p:childTnLst>
                                    <p:set>
                                      <p:cBhvr>
                                        <p:cTn id="124" dur="1" fill="hold">
                                          <p:stCondLst>
                                            <p:cond delay="0"/>
                                          </p:stCondLst>
                                        </p:cTn>
                                        <p:tgtEl>
                                          <p:spTgt spid="25">
                                            <p:txEl>
                                              <p:pRg st="0" end="0"/>
                                            </p:txEl>
                                          </p:spTgt>
                                        </p:tgtEl>
                                        <p:attrNameLst>
                                          <p:attrName>style.visibility</p:attrName>
                                        </p:attrNameLst>
                                      </p:cBhvr>
                                      <p:to>
                                        <p:strVal val="visible"/>
                                      </p:to>
                                    </p:set>
                                    <p:animEffect transition="in" filter="fade">
                                      <p:cBhvr>
                                        <p:cTn id="125" dur="1000"/>
                                        <p:tgtEl>
                                          <p:spTgt spid="25">
                                            <p:txEl>
                                              <p:pRg st="0" end="0"/>
                                            </p:txEl>
                                          </p:spTgt>
                                        </p:tgtEl>
                                      </p:cBhvr>
                                    </p:animEffect>
                                    <p:anim calcmode="lin" valueType="num">
                                      <p:cBhvr>
                                        <p:cTn id="126" dur="10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127" dur="10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animBg="1"/>
      <p:bldP spid="11" grpId="1" animBg="1"/>
      <p:bldP spid="12" grpId="0"/>
      <p:bldP spid="12" grpId="1"/>
      <p:bldP spid="14" grpId="0" animBg="1"/>
      <p:bldP spid="14" grpId="1" animBg="1"/>
      <p:bldP spid="15" grpId="0"/>
      <p:bldP spid="15" grpId="1"/>
      <p:bldP spid="16" grpId="0" animBg="1"/>
      <p:bldP spid="16" grpId="1" animBg="1"/>
      <p:bldP spid="17" grpId="0"/>
      <p:bldP spid="17" grpId="1"/>
      <p:bldP spid="18" grpId="0" animBg="1"/>
      <p:bldP spid="20" grpId="0" animBg="1"/>
      <p:bldP spid="21" grpId="0"/>
      <p:bldP spid="21" grpId="1"/>
      <p:bldP spid="22" grpId="0" build="allAtOnce"/>
      <p:bldP spid="23"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2DBD0E1-1FCC-4E17-9869-CB6670D48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a:extLst>
              <a:ext uri="{FF2B5EF4-FFF2-40B4-BE49-F238E27FC236}">
                <a16:creationId xmlns:a16="http://schemas.microsoft.com/office/drawing/2014/main" id="{0A5C8767-1594-4524-877B-FE01E5DCBE7F}"/>
              </a:ext>
            </a:extLst>
          </p:cNvPr>
          <p:cNvSpPr txBox="1"/>
          <p:nvPr/>
        </p:nvSpPr>
        <p:spPr>
          <a:xfrm>
            <a:off x="-68368" y="0"/>
            <a:ext cx="2719289" cy="646331"/>
          </a:xfrm>
          <a:prstGeom prst="rect">
            <a:avLst/>
          </a:prstGeom>
          <a:noFill/>
        </p:spPr>
        <p:txBody>
          <a:bodyPr wrap="square" rtlCol="0">
            <a:spAutoFit/>
          </a:bodyPr>
          <a:lstStyle/>
          <a:p>
            <a:endParaRPr lang="en-US" altLang="zh-CN" dirty="0">
              <a:solidFill>
                <a:schemeClr val="bg1"/>
              </a:solidFill>
            </a:endParaRPr>
          </a:p>
          <a:p>
            <a:r>
              <a:rPr lang="en-US" altLang="zh-CN" dirty="0">
                <a:solidFill>
                  <a:schemeClr val="bg1"/>
                </a:solidFill>
              </a:rPr>
              <a:t>          2.</a:t>
            </a:r>
            <a:r>
              <a:rPr lang="zh-CN" altLang="en-US" dirty="0">
                <a:solidFill>
                  <a:schemeClr val="bg1"/>
                </a:solidFill>
              </a:rPr>
              <a:t>观后感</a:t>
            </a:r>
            <a:endParaRPr lang="en-US" altLang="zh-CN" dirty="0">
              <a:solidFill>
                <a:schemeClr val="bg1"/>
              </a:solidFill>
            </a:endParaRPr>
          </a:p>
        </p:txBody>
      </p:sp>
      <mc:AlternateContent xmlns:mc="http://schemas.openxmlformats.org/markup-compatibility/2006">
        <mc:Choice xmlns:am3d="http://schemas.microsoft.com/office/drawing/2017/model3d" Requires="am3d">
          <p:graphicFrame>
            <p:nvGraphicFramePr>
              <p:cNvPr id="5" name="3D 模型 4">
                <a:extLst>
                  <a:ext uri="{FF2B5EF4-FFF2-40B4-BE49-F238E27FC236}">
                    <a16:creationId xmlns:a16="http://schemas.microsoft.com/office/drawing/2014/main" id="{02508C12-7EB6-4F48-81AD-3403C17A4613}"/>
                  </a:ext>
                </a:extLst>
              </p:cNvPr>
              <p:cNvGraphicFramePr>
                <a:graphicFrameLocks noChangeAspect="1"/>
              </p:cNvGraphicFramePr>
              <p:nvPr>
                <p:extLst>
                  <p:ext uri="{D42A27DB-BD31-4B8C-83A1-F6EECF244321}">
                    <p14:modId xmlns:p14="http://schemas.microsoft.com/office/powerpoint/2010/main" val="1510057523"/>
                  </p:ext>
                </p:extLst>
              </p:nvPr>
            </p:nvGraphicFramePr>
            <p:xfrm>
              <a:off x="10095556" y="245898"/>
              <a:ext cx="1519278" cy="1519278"/>
            </p:xfrm>
            <a:graphic>
              <a:graphicData uri="http://schemas.microsoft.com/office/drawing/2017/model3d">
                <am3d:model3d r:embed="rId3">
                  <am3d:spPr>
                    <a:xfrm>
                      <a:off x="0" y="0"/>
                      <a:ext cx="1519278" cy="1519278"/>
                    </a:xfrm>
                    <a:prstGeom prst="rect">
                      <a:avLst/>
                    </a:prstGeom>
                  </am3d:spPr>
                  <am3d:camera>
                    <am3d:pos x="0" y="0" z="69927600"/>
                    <am3d:up dx="0" dy="36000000" dz="0"/>
                    <am3d:lookAt x="0" y="0" z="0"/>
                    <am3d:perspective fov="2700000"/>
                  </am3d:camera>
                  <am3d:trans>
                    <am3d:meterPerModelUnit n="4011" d="1000000"/>
                    <am3d:preTrans dx="10779" dy="17290" dz="-928161"/>
                    <am3d:scale>
                      <am3d:sx n="1000000" d="1000000"/>
                      <am3d:sy n="1000000" d="1000000"/>
                      <am3d:sz n="1000000" d="1000000"/>
                    </am3d:scale>
                    <am3d:rot ax="4195252" ay="-979865" az="-2254139"/>
                    <am3d:postTrans dx="0" dy="0" dz="0"/>
                  </am3d:trans>
                  <am3d:raster rName="Office3DRenderer" rVer="16.0.8326">
                    <am3d:blip r:embed="rId4"/>
                  </am3d:raster>
                  <am3d:objViewport viewportSz="20890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模型 4">
                <a:extLst>
                  <a:ext uri="{FF2B5EF4-FFF2-40B4-BE49-F238E27FC236}">
                    <a16:creationId xmlns:a16="http://schemas.microsoft.com/office/drawing/2014/main" id="{02508C12-7EB6-4F48-81AD-3403C17A4613}"/>
                  </a:ext>
                </a:extLst>
              </p:cNvPr>
              <p:cNvPicPr>
                <a:picLocks noGrp="1" noRot="1" noChangeAspect="1" noMove="1" noResize="1" noEditPoints="1" noAdjustHandles="1" noChangeArrowheads="1" noChangeShapeType="1" noCrop="1"/>
              </p:cNvPicPr>
              <p:nvPr/>
            </p:nvPicPr>
            <p:blipFill>
              <a:blip r:embed="rId4"/>
              <a:stretch>
                <a:fillRect/>
              </a:stretch>
            </p:blipFill>
            <p:spPr>
              <a:xfrm>
                <a:off x="10095556" y="245898"/>
                <a:ext cx="1519278" cy="1519278"/>
              </a:xfrm>
              <a:prstGeom prst="rect">
                <a:avLst/>
              </a:prstGeom>
            </p:spPr>
          </p:pic>
        </mc:Fallback>
      </mc:AlternateContent>
      <p:sp>
        <p:nvSpPr>
          <p:cNvPr id="9" name="文本框 8">
            <a:extLst>
              <a:ext uri="{FF2B5EF4-FFF2-40B4-BE49-F238E27FC236}">
                <a16:creationId xmlns:a16="http://schemas.microsoft.com/office/drawing/2014/main" id="{44676575-14D7-4224-A054-48C888152831}"/>
              </a:ext>
            </a:extLst>
          </p:cNvPr>
          <p:cNvSpPr txBox="1"/>
          <p:nvPr/>
        </p:nvSpPr>
        <p:spPr>
          <a:xfrm>
            <a:off x="972341" y="3792451"/>
            <a:ext cx="8874768" cy="1754326"/>
          </a:xfrm>
          <a:prstGeom prst="rect">
            <a:avLst/>
          </a:prstGeom>
          <a:noFill/>
        </p:spPr>
        <p:txBody>
          <a:bodyPr wrap="square" rtlCol="0">
            <a:spAutoFit/>
          </a:bodyPr>
          <a:lstStyle/>
          <a:p>
            <a:r>
              <a:rPr lang="zh-CN" altLang="en-US" dirty="0">
                <a:solidFill>
                  <a:schemeClr val="bg1"/>
                </a:solidFill>
              </a:rPr>
              <a:t>“</a:t>
            </a:r>
            <a:r>
              <a:rPr lang="zh-CN" altLang="zh-CN" dirty="0">
                <a:solidFill>
                  <a:schemeClr val="bg1"/>
                </a:solidFill>
              </a:rPr>
              <a:t>在我看过的所有电影中，人物形象的平面呆板之最是《</a:t>
            </a:r>
            <a:r>
              <a:rPr lang="en-US" altLang="zh-CN" dirty="0">
                <a:solidFill>
                  <a:schemeClr val="bg1"/>
                </a:solidFill>
              </a:rPr>
              <a:t>2001</a:t>
            </a:r>
            <a:r>
              <a:rPr lang="zh-CN" altLang="zh-CN" dirty="0">
                <a:solidFill>
                  <a:schemeClr val="bg1"/>
                </a:solidFill>
              </a:rPr>
              <a:t>》创造的，里面的科学家和宇航员目光呆滞面无表情，用机器般恒定的声调和语速说话。如果说其它科幻作品中人物形象的欠缺是由于作家的不在意或无能为力，《</a:t>
            </a:r>
            <a:r>
              <a:rPr lang="en-US" altLang="zh-CN" dirty="0">
                <a:solidFill>
                  <a:schemeClr val="bg1"/>
                </a:solidFill>
              </a:rPr>
              <a:t>2001</a:t>
            </a:r>
            <a:r>
              <a:rPr lang="zh-CN" altLang="zh-CN" dirty="0">
                <a:solidFill>
                  <a:schemeClr val="bg1"/>
                </a:solidFill>
              </a:rPr>
              <a:t>》则是库布里克故意而为之，他仿佛在告诉我们，人在这部作品中只是一个符号。他做的很成功，看过电影后，我们很难把飞船中那仅有的两个宇航员区分开来，除了名字，他们似乎没有任何个性上的特点。</a:t>
            </a:r>
            <a:r>
              <a:rPr lang="zh-CN" altLang="en-US" dirty="0">
                <a:solidFill>
                  <a:schemeClr val="bg1"/>
                </a:solidFill>
              </a:rPr>
              <a:t>”</a:t>
            </a:r>
            <a:r>
              <a:rPr lang="en-US" altLang="zh-CN" dirty="0">
                <a:solidFill>
                  <a:schemeClr val="bg1"/>
                </a:solidFill>
              </a:rPr>
              <a:t>—— 6000</a:t>
            </a:r>
            <a:r>
              <a:rPr lang="zh-CN" altLang="en-US" dirty="0">
                <a:solidFill>
                  <a:schemeClr val="bg1"/>
                </a:solidFill>
              </a:rPr>
              <a:t>字周记</a:t>
            </a:r>
            <a:r>
              <a:rPr lang="en-US" altLang="zh-CN" dirty="0">
                <a:solidFill>
                  <a:schemeClr val="bg1"/>
                </a:solidFill>
              </a:rPr>
              <a:t>《</a:t>
            </a:r>
            <a:r>
              <a:rPr lang="zh-CN" altLang="en-US" dirty="0">
                <a:solidFill>
                  <a:schemeClr val="bg1"/>
                </a:solidFill>
              </a:rPr>
              <a:t>混沌中的科幻</a:t>
            </a:r>
            <a:r>
              <a:rPr lang="en-US" altLang="zh-CN" dirty="0">
                <a:solidFill>
                  <a:schemeClr val="bg1"/>
                </a:solidFill>
              </a:rPr>
              <a:t>》</a:t>
            </a:r>
            <a:endParaRPr lang="zh-CN" altLang="zh-CN" dirty="0">
              <a:solidFill>
                <a:schemeClr val="bg1"/>
              </a:solidFill>
            </a:endParaRPr>
          </a:p>
        </p:txBody>
      </p:sp>
      <p:sp>
        <p:nvSpPr>
          <p:cNvPr id="27" name="文本框 26">
            <a:extLst>
              <a:ext uri="{FF2B5EF4-FFF2-40B4-BE49-F238E27FC236}">
                <a16:creationId xmlns:a16="http://schemas.microsoft.com/office/drawing/2014/main" id="{566BC3BB-B336-4622-9EEC-AC2F2C0C095D}"/>
              </a:ext>
            </a:extLst>
          </p:cNvPr>
          <p:cNvSpPr txBox="1"/>
          <p:nvPr/>
        </p:nvSpPr>
        <p:spPr>
          <a:xfrm>
            <a:off x="972342" y="2481228"/>
            <a:ext cx="8221992" cy="923330"/>
          </a:xfrm>
          <a:prstGeom prst="rect">
            <a:avLst/>
          </a:prstGeom>
          <a:noFill/>
        </p:spPr>
        <p:txBody>
          <a:bodyPr wrap="square" rtlCol="0">
            <a:spAutoFit/>
          </a:bodyPr>
          <a:lstStyle/>
          <a:p>
            <a:r>
              <a:rPr lang="zh-CN" altLang="en-US" dirty="0">
                <a:solidFill>
                  <a:schemeClr val="bg1"/>
                </a:solidFill>
              </a:rPr>
              <a:t>影片探讨问题的深刻。我们是谁？我们从哪里来？到哪里去？机器的自我觉醒和思考的问题。要知道那时候计算机才刚刚被发明。推广到宇宙文明间的伦理问题。在这里能找到</a:t>
            </a:r>
            <a:r>
              <a:rPr lang="en-US" altLang="zh-CN" dirty="0">
                <a:solidFill>
                  <a:schemeClr val="bg1"/>
                </a:solidFill>
              </a:rPr>
              <a:t>《</a:t>
            </a:r>
            <a:r>
              <a:rPr lang="zh-CN" altLang="en-US" dirty="0">
                <a:solidFill>
                  <a:schemeClr val="bg1"/>
                </a:solidFill>
              </a:rPr>
              <a:t>三体</a:t>
            </a:r>
            <a:r>
              <a:rPr lang="en-US" altLang="zh-CN" dirty="0">
                <a:solidFill>
                  <a:schemeClr val="bg1"/>
                </a:solidFill>
              </a:rPr>
              <a:t>》</a:t>
            </a:r>
            <a:r>
              <a:rPr lang="zh-CN" altLang="en-US" dirty="0">
                <a:solidFill>
                  <a:schemeClr val="bg1"/>
                </a:solidFill>
              </a:rPr>
              <a:t>里“黑暗森林”理论的雏形。</a:t>
            </a:r>
          </a:p>
        </p:txBody>
      </p:sp>
      <p:sp>
        <p:nvSpPr>
          <p:cNvPr id="28" name="文本框 27">
            <a:extLst>
              <a:ext uri="{FF2B5EF4-FFF2-40B4-BE49-F238E27FC236}">
                <a16:creationId xmlns:a16="http://schemas.microsoft.com/office/drawing/2014/main" id="{0B1755E5-8B0B-4BDE-984C-487A5641BC2B}"/>
              </a:ext>
            </a:extLst>
          </p:cNvPr>
          <p:cNvSpPr txBox="1"/>
          <p:nvPr/>
        </p:nvSpPr>
        <p:spPr>
          <a:xfrm>
            <a:off x="972341" y="1034224"/>
            <a:ext cx="7684314" cy="1200329"/>
          </a:xfrm>
          <a:prstGeom prst="rect">
            <a:avLst/>
          </a:prstGeom>
          <a:noFill/>
        </p:spPr>
        <p:txBody>
          <a:bodyPr wrap="square" rtlCol="0">
            <a:spAutoFit/>
          </a:bodyPr>
          <a:lstStyle/>
          <a:p>
            <a:r>
              <a:rPr lang="zh-CN" altLang="en-US" dirty="0">
                <a:solidFill>
                  <a:schemeClr val="bg1"/>
                </a:solidFill>
              </a:rPr>
              <a:t>虽然被戏称为“大型轮番睡着现场”。但，如果没睡着，如果全程能跟上（睡着其实已经说明掉线了 →</a:t>
            </a:r>
            <a:r>
              <a:rPr lang="en-US" altLang="zh-CN" dirty="0">
                <a:solidFill>
                  <a:schemeClr val="bg1"/>
                </a:solidFill>
              </a:rPr>
              <a:t>_→</a:t>
            </a:r>
            <a:r>
              <a:rPr lang="zh-CN" altLang="en-US" dirty="0">
                <a:solidFill>
                  <a:schemeClr val="bg1"/>
                </a:solidFill>
              </a:rPr>
              <a:t>），一路的体验感神奇到无法描述！尤其进入石板之后的所有画面，难以形容！不是普通商业片思路的壮观、奇诡或异世界。最后的一幕，瞬间有看到了整个宇宙的错觉。</a:t>
            </a:r>
          </a:p>
        </p:txBody>
      </p:sp>
    </p:spTree>
    <p:extLst>
      <p:ext uri="{BB962C8B-B14F-4D97-AF65-F5344CB8AC3E}">
        <p14:creationId xmlns:p14="http://schemas.microsoft.com/office/powerpoint/2010/main" val="2306310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64" repeatCount="indefinite" fill="hold" nodeType="clickEffect">
                                  <p:stCondLst>
                                    <p:cond delay="0"/>
                                  </p:stCondLst>
                                  <p:childTnLst>
                                    <p:animRot by="21600000">
                                      <p:cBhvr>
                                        <p:cTn id="6" dur="20000" fill="hold"/>
                                        <p:tgtEl>
                                          <p:spTgt spid="5"/>
                                        </p:tgtEl>
                                        <p:attrNameLst>
                                          <p:attrName>3d.object.rotation.z</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1000"/>
                                        <p:tgtEl>
                                          <p:spTgt spid="28"/>
                                        </p:tgtEl>
                                      </p:cBhvr>
                                    </p:animEffect>
                                    <p:anim calcmode="lin" valueType="num">
                                      <p:cBhvr>
                                        <p:cTn id="12" dur="1000" fill="hold"/>
                                        <p:tgtEl>
                                          <p:spTgt spid="28"/>
                                        </p:tgtEl>
                                        <p:attrNameLst>
                                          <p:attrName>ppt_x</p:attrName>
                                        </p:attrNameLst>
                                      </p:cBhvr>
                                      <p:tavLst>
                                        <p:tav tm="0">
                                          <p:val>
                                            <p:strVal val="#ppt_x"/>
                                          </p:val>
                                        </p:tav>
                                        <p:tav tm="100000">
                                          <p:val>
                                            <p:strVal val="#ppt_x"/>
                                          </p:val>
                                        </p:tav>
                                      </p:tavLst>
                                    </p:anim>
                                    <p:anim calcmode="lin" valueType="num">
                                      <p:cBhvr>
                                        <p:cTn id="1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1000"/>
                                        <p:tgtEl>
                                          <p:spTgt spid="27"/>
                                        </p:tgtEl>
                                      </p:cBhvr>
                                    </p:animEffect>
                                    <p:anim calcmode="lin" valueType="num">
                                      <p:cBhvr>
                                        <p:cTn id="19" dur="1000" fill="hold"/>
                                        <p:tgtEl>
                                          <p:spTgt spid="27"/>
                                        </p:tgtEl>
                                        <p:attrNameLst>
                                          <p:attrName>ppt_x</p:attrName>
                                        </p:attrNameLst>
                                      </p:cBhvr>
                                      <p:tavLst>
                                        <p:tav tm="0">
                                          <p:val>
                                            <p:strVal val="#ppt_x"/>
                                          </p:val>
                                        </p:tav>
                                        <p:tav tm="100000">
                                          <p:val>
                                            <p:strVal val="#ppt_x"/>
                                          </p:val>
                                        </p:tav>
                                      </p:tavLst>
                                    </p:anim>
                                    <p:anim calcmode="lin" valueType="num">
                                      <p:cBhvr>
                                        <p:cTn id="20"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1000"/>
                                        <p:tgtEl>
                                          <p:spTgt spid="9"/>
                                        </p:tgtEl>
                                      </p:cBhvr>
                                    </p:animEffect>
                                    <p:anim calcmode="lin" valueType="num">
                                      <p:cBhvr>
                                        <p:cTn id="26" dur="1000" fill="hold"/>
                                        <p:tgtEl>
                                          <p:spTgt spid="9"/>
                                        </p:tgtEl>
                                        <p:attrNameLst>
                                          <p:attrName>ppt_x</p:attrName>
                                        </p:attrNameLst>
                                      </p:cBhvr>
                                      <p:tavLst>
                                        <p:tav tm="0">
                                          <p:val>
                                            <p:strVal val="#ppt_x"/>
                                          </p:val>
                                        </p:tav>
                                        <p:tav tm="100000">
                                          <p:val>
                                            <p:strVal val="#ppt_x"/>
                                          </p:val>
                                        </p:tav>
                                      </p:tavLst>
                                    </p:anim>
                                    <p:anim calcmode="lin" valueType="num">
                                      <p:cBhvr>
                                        <p:cTn id="2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7"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2DBD0E1-1FCC-4E17-9869-CB6670D48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a:extLst>
              <a:ext uri="{FF2B5EF4-FFF2-40B4-BE49-F238E27FC236}">
                <a16:creationId xmlns:a16="http://schemas.microsoft.com/office/drawing/2014/main" id="{0A5C8767-1594-4524-877B-FE01E5DCBE7F}"/>
              </a:ext>
            </a:extLst>
          </p:cNvPr>
          <p:cNvSpPr txBox="1"/>
          <p:nvPr/>
        </p:nvSpPr>
        <p:spPr>
          <a:xfrm>
            <a:off x="-68368" y="0"/>
            <a:ext cx="2719289" cy="646331"/>
          </a:xfrm>
          <a:prstGeom prst="rect">
            <a:avLst/>
          </a:prstGeom>
          <a:noFill/>
        </p:spPr>
        <p:txBody>
          <a:bodyPr wrap="square" rtlCol="0">
            <a:spAutoFit/>
          </a:bodyPr>
          <a:lstStyle/>
          <a:p>
            <a:endParaRPr lang="en-US" altLang="zh-CN" dirty="0">
              <a:solidFill>
                <a:schemeClr val="bg1"/>
              </a:solidFill>
            </a:endParaRPr>
          </a:p>
          <a:p>
            <a:r>
              <a:rPr lang="en-US" altLang="zh-CN" dirty="0">
                <a:solidFill>
                  <a:schemeClr val="bg1"/>
                </a:solidFill>
              </a:rPr>
              <a:t>          3.</a:t>
            </a:r>
            <a:r>
              <a:rPr lang="zh-CN" altLang="en-US" dirty="0">
                <a:solidFill>
                  <a:schemeClr val="bg1"/>
                </a:solidFill>
              </a:rPr>
              <a:t>结束</a:t>
            </a:r>
            <a:endParaRPr lang="en-US" altLang="zh-CN" dirty="0">
              <a:solidFill>
                <a:schemeClr val="bg1"/>
              </a:solidFill>
            </a:endParaRPr>
          </a:p>
        </p:txBody>
      </p:sp>
      <mc:AlternateContent xmlns:mc="http://schemas.openxmlformats.org/markup-compatibility/2006">
        <mc:Choice xmlns:am3d="http://schemas.microsoft.com/office/drawing/2017/model3d" Requires="am3d">
          <p:graphicFrame>
            <p:nvGraphicFramePr>
              <p:cNvPr id="2" name="3D 模型 1">
                <a:extLst>
                  <a:ext uri="{FF2B5EF4-FFF2-40B4-BE49-F238E27FC236}">
                    <a16:creationId xmlns:a16="http://schemas.microsoft.com/office/drawing/2014/main" id="{7265DEAA-4814-4335-8CEF-6ABE971234DC}"/>
                  </a:ext>
                </a:extLst>
              </p:cNvPr>
              <p:cNvGraphicFramePr>
                <a:graphicFrameLocks noChangeAspect="1"/>
              </p:cNvGraphicFramePr>
              <p:nvPr>
                <p:extLst>
                  <p:ext uri="{D42A27DB-BD31-4B8C-83A1-F6EECF244321}">
                    <p14:modId xmlns:p14="http://schemas.microsoft.com/office/powerpoint/2010/main" val="1116571001"/>
                  </p:ext>
                </p:extLst>
              </p:nvPr>
            </p:nvGraphicFramePr>
            <p:xfrm>
              <a:off x="2069932" y="2105826"/>
              <a:ext cx="1247105" cy="1252313"/>
            </p:xfrm>
            <a:graphic>
              <a:graphicData uri="http://schemas.microsoft.com/office/drawing/2017/model3d">
                <am3d:model3d r:embed="rId3">
                  <am3d:spPr>
                    <a:xfrm>
                      <a:off x="0" y="0"/>
                      <a:ext cx="1247105" cy="1252313"/>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5410680" ay="-4" az="3"/>
                    <am3d:postTrans dx="0" dy="0" dz="0"/>
                  </am3d:trans>
                  <am3d:raster rName="Office3DRenderer" rVer="16.0.8326">
                    <am3d:blip r:embed="rId4"/>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模型 1">
                <a:extLst>
                  <a:ext uri="{FF2B5EF4-FFF2-40B4-BE49-F238E27FC236}">
                    <a16:creationId xmlns:a16="http://schemas.microsoft.com/office/drawing/2014/main" id="{7265DEAA-4814-4335-8CEF-6ABE971234DC}"/>
                  </a:ext>
                </a:extLst>
              </p:cNvPr>
              <p:cNvPicPr>
                <a:picLocks noGrp="1" noRot="1" noChangeAspect="1" noMove="1" noResize="1" noEditPoints="1" noAdjustHandles="1" noChangeArrowheads="1" noChangeShapeType="1" noCrop="1"/>
              </p:cNvPicPr>
              <p:nvPr/>
            </p:nvPicPr>
            <p:blipFill>
              <a:blip r:embed="rId4"/>
              <a:stretch>
                <a:fillRect/>
              </a:stretch>
            </p:blipFill>
            <p:spPr>
              <a:xfrm>
                <a:off x="2069932" y="2105826"/>
                <a:ext cx="1247105" cy="125231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2" name="3D 模型 11">
                <a:extLst>
                  <a:ext uri="{FF2B5EF4-FFF2-40B4-BE49-F238E27FC236}">
                    <a16:creationId xmlns:a16="http://schemas.microsoft.com/office/drawing/2014/main" id="{45081529-780D-4281-921D-931DF3292015}"/>
                  </a:ext>
                </a:extLst>
              </p:cNvPr>
              <p:cNvGraphicFramePr>
                <a:graphicFrameLocks noChangeAspect="1"/>
              </p:cNvGraphicFramePr>
              <p:nvPr>
                <p:extLst>
                  <p:ext uri="{D42A27DB-BD31-4B8C-83A1-F6EECF244321}">
                    <p14:modId xmlns:p14="http://schemas.microsoft.com/office/powerpoint/2010/main" val="2521884375"/>
                  </p:ext>
                </p:extLst>
              </p:nvPr>
            </p:nvGraphicFramePr>
            <p:xfrm>
              <a:off x="3714564" y="2105828"/>
              <a:ext cx="1247105" cy="1252313"/>
            </p:xfrm>
            <a:graphic>
              <a:graphicData uri="http://schemas.microsoft.com/office/drawing/2017/model3d">
                <am3d:model3d r:embed="rId3">
                  <am3d:spPr>
                    <a:xfrm>
                      <a:off x="0" y="0"/>
                      <a:ext cx="1247105" cy="1252313"/>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5410680" ay="-4" az="3"/>
                    <am3d:postTrans dx="0" dy="0" dz="0"/>
                  </am3d:trans>
                  <am3d:raster rName="Office3DRenderer" rVer="16.0.8326">
                    <am3d:blip r:embed="rId4"/>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模型 11">
                <a:extLst>
                  <a:ext uri="{FF2B5EF4-FFF2-40B4-BE49-F238E27FC236}">
                    <a16:creationId xmlns:a16="http://schemas.microsoft.com/office/drawing/2014/main" id="{45081529-780D-4281-921D-931DF3292015}"/>
                  </a:ext>
                </a:extLst>
              </p:cNvPr>
              <p:cNvPicPr>
                <a:picLocks noGrp="1" noRot="1" noChangeAspect="1" noMove="1" noResize="1" noEditPoints="1" noAdjustHandles="1" noChangeArrowheads="1" noChangeShapeType="1" noCrop="1"/>
              </p:cNvPicPr>
              <p:nvPr/>
            </p:nvPicPr>
            <p:blipFill>
              <a:blip r:embed="rId4"/>
              <a:stretch>
                <a:fillRect/>
              </a:stretch>
            </p:blipFill>
            <p:spPr>
              <a:xfrm>
                <a:off x="3714564" y="2105828"/>
                <a:ext cx="1247105" cy="125231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3D 模型 13">
                <a:extLst>
                  <a:ext uri="{FF2B5EF4-FFF2-40B4-BE49-F238E27FC236}">
                    <a16:creationId xmlns:a16="http://schemas.microsoft.com/office/drawing/2014/main" id="{85D423B7-EB4E-4A8A-B839-AD968B3D5710}"/>
                  </a:ext>
                </a:extLst>
              </p:cNvPr>
              <p:cNvGraphicFramePr>
                <a:graphicFrameLocks noChangeAspect="1"/>
              </p:cNvGraphicFramePr>
              <p:nvPr>
                <p:extLst>
                  <p:ext uri="{D42A27DB-BD31-4B8C-83A1-F6EECF244321}">
                    <p14:modId xmlns:p14="http://schemas.microsoft.com/office/powerpoint/2010/main" val="3097997830"/>
                  </p:ext>
                </p:extLst>
              </p:nvPr>
            </p:nvGraphicFramePr>
            <p:xfrm>
              <a:off x="5386969" y="2105827"/>
              <a:ext cx="1247105" cy="1252313"/>
            </p:xfrm>
            <a:graphic>
              <a:graphicData uri="http://schemas.microsoft.com/office/drawing/2017/model3d">
                <am3d:model3d r:embed="rId3">
                  <am3d:spPr>
                    <a:xfrm>
                      <a:off x="0" y="0"/>
                      <a:ext cx="1247105" cy="1252313"/>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5410680" ay="-4" az="3"/>
                    <am3d:postTrans dx="0" dy="0" dz="0"/>
                  </am3d:trans>
                  <am3d:raster rName="Office3DRenderer" rVer="16.0.8326">
                    <am3d:blip r:embed="rId4"/>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模型 13">
                <a:extLst>
                  <a:ext uri="{FF2B5EF4-FFF2-40B4-BE49-F238E27FC236}">
                    <a16:creationId xmlns:a16="http://schemas.microsoft.com/office/drawing/2014/main" id="{85D423B7-EB4E-4A8A-B839-AD968B3D5710}"/>
                  </a:ext>
                </a:extLst>
              </p:cNvPr>
              <p:cNvPicPr>
                <a:picLocks noGrp="1" noRot="1" noChangeAspect="1" noMove="1" noResize="1" noEditPoints="1" noAdjustHandles="1" noChangeArrowheads="1" noChangeShapeType="1" noCrop="1"/>
              </p:cNvPicPr>
              <p:nvPr/>
            </p:nvPicPr>
            <p:blipFill>
              <a:blip r:embed="rId4"/>
              <a:stretch>
                <a:fillRect/>
              </a:stretch>
            </p:blipFill>
            <p:spPr>
              <a:xfrm>
                <a:off x="5386969" y="2105827"/>
                <a:ext cx="1247105" cy="125231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模型 14">
                <a:extLst>
                  <a:ext uri="{FF2B5EF4-FFF2-40B4-BE49-F238E27FC236}">
                    <a16:creationId xmlns:a16="http://schemas.microsoft.com/office/drawing/2014/main" id="{2B01CF26-CB7F-4B05-8C01-9042FE7DC545}"/>
                  </a:ext>
                </a:extLst>
              </p:cNvPr>
              <p:cNvGraphicFramePr>
                <a:graphicFrameLocks noChangeAspect="1"/>
              </p:cNvGraphicFramePr>
              <p:nvPr>
                <p:extLst>
                  <p:ext uri="{D42A27DB-BD31-4B8C-83A1-F6EECF244321}">
                    <p14:modId xmlns:p14="http://schemas.microsoft.com/office/powerpoint/2010/main" val="40771397"/>
                  </p:ext>
                </p:extLst>
              </p:nvPr>
            </p:nvGraphicFramePr>
            <p:xfrm>
              <a:off x="7059374" y="2105826"/>
              <a:ext cx="1247105" cy="1252313"/>
            </p:xfrm>
            <a:graphic>
              <a:graphicData uri="http://schemas.microsoft.com/office/drawing/2017/model3d">
                <am3d:model3d r:embed="rId3">
                  <am3d:spPr>
                    <a:xfrm>
                      <a:off x="0" y="0"/>
                      <a:ext cx="1247105" cy="1252313"/>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5410680" ay="-4" az="3"/>
                    <am3d:postTrans dx="0" dy="0" dz="0"/>
                  </am3d:trans>
                  <am3d:raster rName="Office3DRenderer" rVer="16.0.8326">
                    <am3d:blip r:embed="rId4"/>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模型 14">
                <a:extLst>
                  <a:ext uri="{FF2B5EF4-FFF2-40B4-BE49-F238E27FC236}">
                    <a16:creationId xmlns:a16="http://schemas.microsoft.com/office/drawing/2014/main" id="{2B01CF26-CB7F-4B05-8C01-9042FE7DC545}"/>
                  </a:ext>
                </a:extLst>
              </p:cNvPr>
              <p:cNvPicPr>
                <a:picLocks noGrp="1" noRot="1" noChangeAspect="1" noMove="1" noResize="1" noEditPoints="1" noAdjustHandles="1" noChangeArrowheads="1" noChangeShapeType="1" noCrop="1"/>
              </p:cNvPicPr>
              <p:nvPr/>
            </p:nvPicPr>
            <p:blipFill>
              <a:blip r:embed="rId4"/>
              <a:stretch>
                <a:fillRect/>
              </a:stretch>
            </p:blipFill>
            <p:spPr>
              <a:xfrm>
                <a:off x="7059374" y="2105826"/>
                <a:ext cx="1247105" cy="1252313"/>
              </a:xfrm>
              <a:prstGeom prst="rect">
                <a:avLst/>
              </a:prstGeom>
            </p:spPr>
          </p:pic>
        </mc:Fallback>
      </mc:AlternateContent>
    </p:spTree>
    <p:extLst>
      <p:ext uri="{BB962C8B-B14F-4D97-AF65-F5344CB8AC3E}">
        <p14:creationId xmlns:p14="http://schemas.microsoft.com/office/powerpoint/2010/main" val="31979792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2DBD0E1-1FCC-4E17-9869-CB6670D48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a:extLst>
              <a:ext uri="{FF2B5EF4-FFF2-40B4-BE49-F238E27FC236}">
                <a16:creationId xmlns:a16="http://schemas.microsoft.com/office/drawing/2014/main" id="{0A5C8767-1594-4524-877B-FE01E5DCBE7F}"/>
              </a:ext>
            </a:extLst>
          </p:cNvPr>
          <p:cNvSpPr txBox="1"/>
          <p:nvPr/>
        </p:nvSpPr>
        <p:spPr>
          <a:xfrm>
            <a:off x="-68368" y="0"/>
            <a:ext cx="2719289" cy="646331"/>
          </a:xfrm>
          <a:prstGeom prst="rect">
            <a:avLst/>
          </a:prstGeom>
          <a:noFill/>
        </p:spPr>
        <p:txBody>
          <a:bodyPr wrap="square" rtlCol="0">
            <a:spAutoFit/>
          </a:bodyPr>
          <a:lstStyle/>
          <a:p>
            <a:endParaRPr lang="en-US" altLang="zh-CN" dirty="0">
              <a:solidFill>
                <a:schemeClr val="bg1"/>
              </a:solidFill>
            </a:endParaRPr>
          </a:p>
          <a:p>
            <a:r>
              <a:rPr lang="en-US" altLang="zh-CN" dirty="0">
                <a:solidFill>
                  <a:schemeClr val="bg1"/>
                </a:solidFill>
              </a:rPr>
              <a:t>          3.</a:t>
            </a:r>
            <a:r>
              <a:rPr lang="zh-CN" altLang="en-US" dirty="0">
                <a:solidFill>
                  <a:schemeClr val="bg1"/>
                </a:solidFill>
              </a:rPr>
              <a:t>结束</a:t>
            </a:r>
            <a:endParaRPr lang="en-US" altLang="zh-CN" dirty="0">
              <a:solidFill>
                <a:schemeClr val="bg1"/>
              </a:solidFill>
            </a:endParaRPr>
          </a:p>
        </p:txBody>
      </p:sp>
      <mc:AlternateContent xmlns:mc="http://schemas.openxmlformats.org/markup-compatibility/2006">
        <mc:Choice xmlns:am3d="http://schemas.microsoft.com/office/drawing/2017/model3d" Requires="am3d">
          <p:graphicFrame>
            <p:nvGraphicFramePr>
              <p:cNvPr id="2" name="3D 模型 1">
                <a:extLst>
                  <a:ext uri="{FF2B5EF4-FFF2-40B4-BE49-F238E27FC236}">
                    <a16:creationId xmlns:a16="http://schemas.microsoft.com/office/drawing/2014/main" id="{7265DEAA-4814-4335-8CEF-6ABE971234DC}"/>
                  </a:ext>
                </a:extLst>
              </p:cNvPr>
              <p:cNvGraphicFramePr>
                <a:graphicFrameLocks noChangeAspect="1"/>
              </p:cNvGraphicFramePr>
              <p:nvPr>
                <p:extLst>
                  <p:ext uri="{D42A27DB-BD31-4B8C-83A1-F6EECF244321}">
                    <p14:modId xmlns:p14="http://schemas.microsoft.com/office/powerpoint/2010/main" val="3526456663"/>
                  </p:ext>
                </p:extLst>
              </p:nvPr>
            </p:nvGraphicFramePr>
            <p:xfrm>
              <a:off x="2067293" y="2171939"/>
              <a:ext cx="1252382" cy="1120086"/>
            </p:xfrm>
            <a:graphic>
              <a:graphicData uri="http://schemas.microsoft.com/office/drawing/2017/model3d">
                <am3d:model3d r:embed="rId3">
                  <am3d:spPr>
                    <a:xfrm>
                      <a:off x="0" y="0"/>
                      <a:ext cx="1252382" cy="1120086"/>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45950" ay="-91692" az="-1219"/>
                    <am3d:postTrans dx="0" dy="0" dz="0"/>
                  </am3d:trans>
                  <am3d:raster rName="Office3DRenderer" rVer="16.0.8326">
                    <am3d:blip r:embed="rId4"/>
                  </am3d:raster>
                  <am3d:objViewport viewportSz="1975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模型 1">
                <a:extLst>
                  <a:ext uri="{FF2B5EF4-FFF2-40B4-BE49-F238E27FC236}">
                    <a16:creationId xmlns:a16="http://schemas.microsoft.com/office/drawing/2014/main" id="{7265DEAA-4814-4335-8CEF-6ABE971234DC}"/>
                  </a:ext>
                </a:extLst>
              </p:cNvPr>
              <p:cNvPicPr>
                <a:picLocks noGrp="1" noRot="1" noChangeAspect="1" noMove="1" noResize="1" noEditPoints="1" noAdjustHandles="1" noChangeArrowheads="1" noChangeShapeType="1" noCrop="1"/>
              </p:cNvPicPr>
              <p:nvPr/>
            </p:nvPicPr>
            <p:blipFill>
              <a:blip r:embed="rId4"/>
              <a:stretch>
                <a:fillRect/>
              </a:stretch>
            </p:blipFill>
            <p:spPr>
              <a:xfrm>
                <a:off x="2067293" y="2171939"/>
                <a:ext cx="1252382" cy="112008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2" name="3D 模型 11">
                <a:extLst>
                  <a:ext uri="{FF2B5EF4-FFF2-40B4-BE49-F238E27FC236}">
                    <a16:creationId xmlns:a16="http://schemas.microsoft.com/office/drawing/2014/main" id="{45081529-780D-4281-921D-931DF3292015}"/>
                  </a:ext>
                </a:extLst>
              </p:cNvPr>
              <p:cNvGraphicFramePr>
                <a:graphicFrameLocks noChangeAspect="1"/>
              </p:cNvGraphicFramePr>
              <p:nvPr>
                <p:extLst>
                  <p:ext uri="{D42A27DB-BD31-4B8C-83A1-F6EECF244321}">
                    <p14:modId xmlns:p14="http://schemas.microsoft.com/office/powerpoint/2010/main" val="1730201368"/>
                  </p:ext>
                </p:extLst>
              </p:nvPr>
            </p:nvGraphicFramePr>
            <p:xfrm>
              <a:off x="3709002" y="2168414"/>
              <a:ext cx="1258227" cy="1127139"/>
            </p:xfrm>
            <a:graphic>
              <a:graphicData uri="http://schemas.microsoft.com/office/drawing/2017/model3d">
                <am3d:model3d r:embed="rId3">
                  <am3d:spPr>
                    <a:xfrm>
                      <a:off x="0" y="0"/>
                      <a:ext cx="1258227" cy="1127139"/>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5796166" ay="5307652" az="5796320"/>
                    <am3d:postTrans dx="0" dy="0" dz="0"/>
                  </am3d:trans>
                  <am3d:raster rName="Office3DRenderer" rVer="16.0.8326">
                    <am3d:blip r:embed="rId5"/>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模型 11">
                <a:extLst>
                  <a:ext uri="{FF2B5EF4-FFF2-40B4-BE49-F238E27FC236}">
                    <a16:creationId xmlns:a16="http://schemas.microsoft.com/office/drawing/2014/main" id="{45081529-780D-4281-921D-931DF3292015}"/>
                  </a:ext>
                </a:extLst>
              </p:cNvPr>
              <p:cNvPicPr>
                <a:picLocks noGrp="1" noRot="1" noChangeAspect="1" noMove="1" noResize="1" noEditPoints="1" noAdjustHandles="1" noChangeArrowheads="1" noChangeShapeType="1" noCrop="1"/>
              </p:cNvPicPr>
              <p:nvPr/>
            </p:nvPicPr>
            <p:blipFill>
              <a:blip r:embed="rId5"/>
              <a:stretch>
                <a:fillRect/>
              </a:stretch>
            </p:blipFill>
            <p:spPr>
              <a:xfrm>
                <a:off x="3709002" y="2168414"/>
                <a:ext cx="1258227" cy="112713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3D 模型 13">
                <a:extLst>
                  <a:ext uri="{FF2B5EF4-FFF2-40B4-BE49-F238E27FC236}">
                    <a16:creationId xmlns:a16="http://schemas.microsoft.com/office/drawing/2014/main" id="{85D423B7-EB4E-4A8A-B839-AD968B3D5710}"/>
                  </a:ext>
                </a:extLst>
              </p:cNvPr>
              <p:cNvGraphicFramePr>
                <a:graphicFrameLocks noChangeAspect="1"/>
              </p:cNvGraphicFramePr>
              <p:nvPr>
                <p:extLst>
                  <p:ext uri="{D42A27DB-BD31-4B8C-83A1-F6EECF244321}">
                    <p14:modId xmlns:p14="http://schemas.microsoft.com/office/powerpoint/2010/main" val="2023652445"/>
                  </p:ext>
                </p:extLst>
              </p:nvPr>
            </p:nvGraphicFramePr>
            <p:xfrm>
              <a:off x="5395457" y="2179606"/>
              <a:ext cx="1230127" cy="1104753"/>
            </p:xfrm>
            <a:graphic>
              <a:graphicData uri="http://schemas.microsoft.com/office/drawing/2017/model3d">
                <am3d:model3d r:embed="rId3">
                  <am3d:spPr>
                    <a:xfrm>
                      <a:off x="0" y="0"/>
                      <a:ext cx="1230127" cy="1104753"/>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10799920" ay="-67205" az="10799995"/>
                    <am3d:postTrans dx="0" dy="0" dz="0"/>
                  </am3d:trans>
                  <am3d:raster rName="Office3DRenderer" rVer="16.0.8326">
                    <am3d:blip r:embed="rId6"/>
                  </am3d:raster>
                  <am3d:objViewport viewportSz="19759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模型 13">
                <a:extLst>
                  <a:ext uri="{FF2B5EF4-FFF2-40B4-BE49-F238E27FC236}">
                    <a16:creationId xmlns:a16="http://schemas.microsoft.com/office/drawing/2014/main" id="{85D423B7-EB4E-4A8A-B839-AD968B3D5710}"/>
                  </a:ext>
                </a:extLst>
              </p:cNvPr>
              <p:cNvPicPr>
                <a:picLocks noGrp="1" noRot="1" noChangeAspect="1" noMove="1" noResize="1" noEditPoints="1" noAdjustHandles="1" noChangeArrowheads="1" noChangeShapeType="1" noCrop="1"/>
              </p:cNvPicPr>
              <p:nvPr/>
            </p:nvPicPr>
            <p:blipFill>
              <a:blip r:embed="rId6"/>
              <a:stretch>
                <a:fillRect/>
              </a:stretch>
            </p:blipFill>
            <p:spPr>
              <a:xfrm>
                <a:off x="5395457" y="2179606"/>
                <a:ext cx="1230127" cy="110475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模型 14">
                <a:extLst>
                  <a:ext uri="{FF2B5EF4-FFF2-40B4-BE49-F238E27FC236}">
                    <a16:creationId xmlns:a16="http://schemas.microsoft.com/office/drawing/2014/main" id="{2B01CF26-CB7F-4B05-8C01-9042FE7DC545}"/>
                  </a:ext>
                </a:extLst>
              </p:cNvPr>
              <p:cNvGraphicFramePr>
                <a:graphicFrameLocks noChangeAspect="1"/>
              </p:cNvGraphicFramePr>
              <p:nvPr>
                <p:extLst>
                  <p:ext uri="{D42A27DB-BD31-4B8C-83A1-F6EECF244321}">
                    <p14:modId xmlns:p14="http://schemas.microsoft.com/office/powerpoint/2010/main" val="3478937272"/>
                  </p:ext>
                </p:extLst>
              </p:nvPr>
            </p:nvGraphicFramePr>
            <p:xfrm>
              <a:off x="7040781" y="2148494"/>
              <a:ext cx="1284290" cy="1166976"/>
            </p:xfrm>
            <a:graphic>
              <a:graphicData uri="http://schemas.microsoft.com/office/drawing/2017/model3d">
                <am3d:model3d r:embed="rId3">
                  <am3d:spPr>
                    <a:xfrm>
                      <a:off x="0" y="0"/>
                      <a:ext cx="1284290" cy="1166976"/>
                    </a:xfrm>
                    <a:prstGeom prst="rect">
                      <a:avLst/>
                    </a:prstGeom>
                  </am3d:spPr>
                  <am3d:camera>
                    <am3d:pos x="0" y="0" z="75991950"/>
                    <am3d:up dx="0" dy="36000000" dz="0"/>
                    <am3d:lookAt x="0" y="0" z="0"/>
                    <am3d:perspective fov="2700000"/>
                  </am3d:camera>
                  <am3d:trans>
                    <am3d:meterPerModelUnit n="395788820" d="1000000"/>
                    <am3d:preTrans dx="27233701" dy="-5347109" dz="-28463831"/>
                    <am3d:scale>
                      <am3d:sx n="1000000" d="1000000"/>
                      <am3d:sy n="1000000" d="1000000"/>
                      <am3d:sz n="1000000" d="1000000"/>
                    </am3d:scale>
                    <am3d:rot ax="4417244" ay="-5113178" az="-4414007"/>
                    <am3d:postTrans dx="0" dy="0" dz="0"/>
                  </am3d:trans>
                  <am3d:raster rName="Office3DRenderer" rVer="16.0.8326">
                    <am3d:blip r:embed="rId7"/>
                  </am3d:raster>
                  <am3d:objViewport viewportSz="197591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模型 14">
                <a:extLst>
                  <a:ext uri="{FF2B5EF4-FFF2-40B4-BE49-F238E27FC236}">
                    <a16:creationId xmlns:a16="http://schemas.microsoft.com/office/drawing/2014/main" id="{2B01CF26-CB7F-4B05-8C01-9042FE7DC545}"/>
                  </a:ext>
                </a:extLst>
              </p:cNvPr>
              <p:cNvPicPr>
                <a:picLocks noGrp="1" noRot="1" noChangeAspect="1" noMove="1" noResize="1" noEditPoints="1" noAdjustHandles="1" noChangeArrowheads="1" noChangeShapeType="1" noCrop="1"/>
              </p:cNvPicPr>
              <p:nvPr/>
            </p:nvPicPr>
            <p:blipFill>
              <a:blip r:embed="rId7"/>
              <a:stretch>
                <a:fillRect/>
              </a:stretch>
            </p:blipFill>
            <p:spPr>
              <a:xfrm>
                <a:off x="7040781" y="2148494"/>
                <a:ext cx="1284290" cy="1166976"/>
              </a:xfrm>
              <a:prstGeom prst="rect">
                <a:avLst/>
              </a:prstGeom>
            </p:spPr>
          </p:pic>
        </mc:Fallback>
      </mc:AlternateContent>
      <p:pic>
        <p:nvPicPr>
          <p:cNvPr id="4" name="图片 3">
            <a:extLst>
              <a:ext uri="{FF2B5EF4-FFF2-40B4-BE49-F238E27FC236}">
                <a16:creationId xmlns:a16="http://schemas.microsoft.com/office/drawing/2014/main" id="{ED6FC7E9-57CB-4BBD-BB2B-40767386B13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69259" y="31112"/>
            <a:ext cx="3222741" cy="2148494"/>
          </a:xfrm>
          <a:prstGeom prst="rect">
            <a:avLst/>
          </a:prstGeom>
        </p:spPr>
      </p:pic>
      <p:sp>
        <p:nvSpPr>
          <p:cNvPr id="5" name="文本框 4">
            <a:extLst>
              <a:ext uri="{FF2B5EF4-FFF2-40B4-BE49-F238E27FC236}">
                <a16:creationId xmlns:a16="http://schemas.microsoft.com/office/drawing/2014/main" id="{0E957F77-64EE-4CFE-804A-95BDD84826B0}"/>
              </a:ext>
            </a:extLst>
          </p:cNvPr>
          <p:cNvSpPr txBox="1"/>
          <p:nvPr/>
        </p:nvSpPr>
        <p:spPr>
          <a:xfrm>
            <a:off x="8969259" y="2210718"/>
            <a:ext cx="3034239" cy="1384995"/>
          </a:xfrm>
          <a:prstGeom prst="rect">
            <a:avLst/>
          </a:prstGeom>
          <a:noFill/>
        </p:spPr>
        <p:txBody>
          <a:bodyPr wrap="square" rtlCol="0">
            <a:spAutoFit/>
          </a:bodyPr>
          <a:lstStyle/>
          <a:p>
            <a:r>
              <a:rPr lang="en-US" altLang="zh-CN" sz="2800" dirty="0">
                <a:solidFill>
                  <a:schemeClr val="bg1"/>
                </a:solidFill>
              </a:rPr>
              <a:t>Python3</a:t>
            </a:r>
            <a:r>
              <a:rPr lang="zh-CN" altLang="en-US" sz="2800" dirty="0">
                <a:solidFill>
                  <a:schemeClr val="bg1"/>
                </a:solidFill>
              </a:rPr>
              <a:t>生成词云致敬</a:t>
            </a:r>
            <a:r>
              <a:rPr lang="en-US" altLang="zh-CN" sz="2800" dirty="0">
                <a:solidFill>
                  <a:schemeClr val="bg1"/>
                </a:solidFill>
              </a:rPr>
              <a:t>《2001</a:t>
            </a:r>
            <a:r>
              <a:rPr lang="zh-CN" altLang="en-US" sz="2800" dirty="0">
                <a:solidFill>
                  <a:schemeClr val="bg1"/>
                </a:solidFill>
              </a:rPr>
              <a:t>：太空漫游</a:t>
            </a:r>
            <a:r>
              <a:rPr lang="en-US" altLang="zh-CN" sz="2800" dirty="0">
                <a:solidFill>
                  <a:schemeClr val="bg1"/>
                </a:solidFill>
              </a:rPr>
              <a:t>》</a:t>
            </a:r>
            <a:endParaRPr lang="zh-CN" altLang="en-US" sz="2800" dirty="0">
              <a:solidFill>
                <a:schemeClr val="bg1"/>
              </a:solidFill>
            </a:endParaRPr>
          </a:p>
        </p:txBody>
      </p:sp>
      <mc:AlternateContent xmlns:mc="http://schemas.openxmlformats.org/markup-compatibility/2006">
        <mc:Choice xmlns:a14="http://schemas.microsoft.com/office/drawing/2010/main" Requires="a14">
          <p:sp>
            <p:nvSpPr>
              <p:cNvPr id="8" name="文本框 7">
                <a:extLst>
                  <a:ext uri="{FF2B5EF4-FFF2-40B4-BE49-F238E27FC236}">
                    <a16:creationId xmlns:a16="http://schemas.microsoft.com/office/drawing/2014/main" id="{31366627-7409-43FB-BD58-7257F107D381}"/>
                  </a:ext>
                </a:extLst>
              </p:cNvPr>
              <p:cNvSpPr txBox="1"/>
              <p:nvPr/>
            </p:nvSpPr>
            <p:spPr>
              <a:xfrm>
                <a:off x="380075" y="5463964"/>
                <a:ext cx="4807222" cy="461665"/>
              </a:xfrm>
              <a:prstGeom prst="rect">
                <a:avLst/>
              </a:prstGeom>
              <a:noFill/>
            </p:spPr>
            <p:txBody>
              <a:bodyPr wrap="square" rtlCol="0">
                <a:spAutoFit/>
              </a:bodyPr>
              <a:lstStyle/>
              <a:p>
                <a:r>
                  <a:rPr lang="zh-CN" altLang="en-US" sz="2400" dirty="0">
                    <a:solidFill>
                      <a:schemeClr val="bg1"/>
                    </a:solidFill>
                  </a:rPr>
                  <a:t>制作者：</a:t>
                </a:r>
                <a14:m>
                  <m:oMath xmlns:m="http://schemas.openxmlformats.org/officeDocument/2006/math">
                    <m:sSup>
                      <m:sSupPr>
                        <m:ctrlPr>
                          <a:rPr lang="en-US" altLang="zh-CN" sz="2400" b="0" i="1" smtClean="0">
                            <a:solidFill>
                              <a:schemeClr val="bg1"/>
                            </a:solidFill>
                            <a:latin typeface="Cambria Math" panose="02040503050406030204" pitchFamily="18" charset="0"/>
                          </a:rPr>
                        </m:ctrlPr>
                      </m:sSupPr>
                      <m:e>
                        <m:r>
                          <a:rPr lang="en-US" altLang="zh-CN" sz="2400" b="0" i="1" smtClean="0">
                            <a:solidFill>
                              <a:schemeClr val="bg1"/>
                            </a:solidFill>
                            <a:latin typeface="Cambria Math" panose="02040503050406030204" pitchFamily="18" charset="0"/>
                          </a:rPr>
                          <m:t>𝑎</m:t>
                        </m:r>
                      </m:e>
                      <m:sup>
                        <m:r>
                          <a:rPr lang="en-US" altLang="zh-CN" sz="2400" b="0" i="1" smtClean="0">
                            <a:solidFill>
                              <a:schemeClr val="bg1"/>
                            </a:solidFill>
                            <a:latin typeface="Cambria Math" panose="02040503050406030204" pitchFamily="18" charset="0"/>
                          </a:rPr>
                          <m:t>1</m:t>
                        </m:r>
                      </m:sup>
                    </m:sSup>
                    <m:r>
                      <a:rPr lang="en-US" altLang="zh-CN" sz="2400" b="0" i="1" smtClean="0">
                        <a:solidFill>
                          <a:schemeClr val="bg1"/>
                        </a:solidFill>
                        <a:latin typeface="Cambria Math" panose="02040503050406030204" pitchFamily="18" charset="0"/>
                      </a:rPr>
                      <m:t>=</m:t>
                    </m:r>
                    <m:r>
                      <a:rPr lang="zh-CN" altLang="en-US" sz="2400" b="0" i="1" smtClean="0">
                        <a:solidFill>
                          <a:schemeClr val="bg1"/>
                        </a:solidFill>
                        <a:latin typeface="Cambria Math" panose="02040503050406030204" pitchFamily="18" charset="0"/>
                      </a:rPr>
                      <m:t>𝜎</m:t>
                    </m:r>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𝑊</m:t>
                    </m:r>
                    <m:sSup>
                      <m:sSupPr>
                        <m:ctrlPr>
                          <a:rPr lang="en-US" altLang="zh-CN" sz="2400" b="0" i="1" smtClean="0">
                            <a:solidFill>
                              <a:schemeClr val="bg1"/>
                            </a:solidFill>
                            <a:latin typeface="Cambria Math" panose="02040503050406030204" pitchFamily="18" charset="0"/>
                          </a:rPr>
                        </m:ctrlPr>
                      </m:sSupPr>
                      <m:e>
                        <m:r>
                          <a:rPr lang="en-US" altLang="zh-CN" sz="2400" b="0" i="1" smtClean="0">
                            <a:solidFill>
                              <a:schemeClr val="bg1"/>
                            </a:solidFill>
                            <a:latin typeface="Cambria Math" panose="02040503050406030204" pitchFamily="18" charset="0"/>
                          </a:rPr>
                          <m:t>𝑎</m:t>
                        </m:r>
                      </m:e>
                      <m:sup>
                        <m:r>
                          <a:rPr lang="en-US" altLang="zh-CN" sz="2400" b="0" i="1" smtClean="0">
                            <a:solidFill>
                              <a:schemeClr val="bg1"/>
                            </a:solidFill>
                            <a:latin typeface="Cambria Math" panose="02040503050406030204" pitchFamily="18" charset="0"/>
                          </a:rPr>
                          <m:t>0</m:t>
                        </m:r>
                      </m:sup>
                    </m:sSup>
                    <m:r>
                      <a:rPr lang="en-US" altLang="zh-CN" sz="2400" b="0" i="1" smtClean="0">
                        <a:solidFill>
                          <a:schemeClr val="bg1"/>
                        </a:solidFill>
                        <a:latin typeface="Cambria Math" panose="02040503050406030204" pitchFamily="18" charset="0"/>
                      </a:rPr>
                      <m:t>+</m:t>
                    </m:r>
                    <m:r>
                      <a:rPr lang="en-US" altLang="zh-CN" sz="2400" b="0" i="1" smtClean="0">
                        <a:solidFill>
                          <a:schemeClr val="bg1"/>
                        </a:solidFill>
                        <a:latin typeface="Cambria Math" panose="02040503050406030204" pitchFamily="18" charset="0"/>
                      </a:rPr>
                      <m:t>𝑏</m:t>
                    </m:r>
                    <m:r>
                      <a:rPr lang="en-US" altLang="zh-CN" sz="2400" b="0" i="1" smtClean="0">
                        <a:solidFill>
                          <a:schemeClr val="bg1"/>
                        </a:solidFill>
                        <a:latin typeface="Cambria Math" panose="02040503050406030204" pitchFamily="18" charset="0"/>
                      </a:rPr>
                      <m:t>)</m:t>
                    </m:r>
                  </m:oMath>
                </a14:m>
                <a:r>
                  <a:rPr lang="zh-CN" altLang="en-US" sz="2400" dirty="0">
                    <a:solidFill>
                      <a:schemeClr val="bg1"/>
                    </a:solidFill>
                  </a:rPr>
                  <a:t>何国涛</a:t>
                </a:r>
                <a:endParaRPr lang="en-US" altLang="zh-CN" sz="2400" dirty="0">
                  <a:solidFill>
                    <a:schemeClr val="bg1"/>
                  </a:solidFill>
                </a:endParaRPr>
              </a:p>
            </p:txBody>
          </p:sp>
        </mc:Choice>
        <mc:Fallback>
          <p:sp>
            <p:nvSpPr>
              <p:cNvPr id="8" name="文本框 7">
                <a:extLst>
                  <a:ext uri="{FF2B5EF4-FFF2-40B4-BE49-F238E27FC236}">
                    <a16:creationId xmlns:a16="http://schemas.microsoft.com/office/drawing/2014/main" id="{31366627-7409-43FB-BD58-7257F107D381}"/>
                  </a:ext>
                </a:extLst>
              </p:cNvPr>
              <p:cNvSpPr txBox="1">
                <a:spLocks noRot="1" noChangeAspect="1" noMove="1" noResize="1" noEditPoints="1" noAdjustHandles="1" noChangeArrowheads="1" noChangeShapeType="1" noTextEdit="1"/>
              </p:cNvSpPr>
              <p:nvPr/>
            </p:nvSpPr>
            <p:spPr>
              <a:xfrm>
                <a:off x="380075" y="5463964"/>
                <a:ext cx="4807222" cy="461665"/>
              </a:xfrm>
              <a:prstGeom prst="rect">
                <a:avLst/>
              </a:prstGeom>
              <a:blipFill>
                <a:blip r:embed="rId9"/>
                <a:stretch>
                  <a:fillRect l="-1901" t="-9211" b="-3026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632281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04AEDD3-1EAC-4DCF-BDD6-02C37CC37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15754351"/>
          </a:xfrm>
          <a:prstGeom prst="rect">
            <a:avLst/>
          </a:prstGeom>
        </p:spPr>
      </p:pic>
      <p:sp>
        <p:nvSpPr>
          <p:cNvPr id="2" name="文本框 1">
            <a:extLst>
              <a:ext uri="{FF2B5EF4-FFF2-40B4-BE49-F238E27FC236}">
                <a16:creationId xmlns:a16="http://schemas.microsoft.com/office/drawing/2014/main" id="{4F62F30A-4C2C-4CD4-9464-9EE8D36A14CB}"/>
              </a:ext>
            </a:extLst>
          </p:cNvPr>
          <p:cNvSpPr txBox="1"/>
          <p:nvPr/>
        </p:nvSpPr>
        <p:spPr>
          <a:xfrm>
            <a:off x="4320330" y="4613945"/>
            <a:ext cx="8883941" cy="584775"/>
          </a:xfrm>
          <a:prstGeom prst="rect">
            <a:avLst/>
          </a:prstGeom>
          <a:noFill/>
        </p:spPr>
        <p:txBody>
          <a:bodyPr wrap="square" rtlCol="0">
            <a:spAutoFit/>
          </a:bodyPr>
          <a:lstStyle/>
          <a:p>
            <a:r>
              <a:rPr lang="en-US" altLang="zh-CN" sz="3200" dirty="0">
                <a:solidFill>
                  <a:schemeClr val="bg1"/>
                </a:solidFill>
              </a:rPr>
              <a:t>2001</a:t>
            </a:r>
            <a:r>
              <a:rPr lang="zh-CN" altLang="en-US" sz="3200" dirty="0">
                <a:solidFill>
                  <a:schemeClr val="bg1"/>
                </a:solidFill>
              </a:rPr>
              <a:t>：太空漫游</a:t>
            </a:r>
          </a:p>
        </p:txBody>
      </p:sp>
      <p:sp>
        <p:nvSpPr>
          <p:cNvPr id="3" name="文本框 2">
            <a:extLst>
              <a:ext uri="{FF2B5EF4-FFF2-40B4-BE49-F238E27FC236}">
                <a16:creationId xmlns:a16="http://schemas.microsoft.com/office/drawing/2014/main" id="{C51E2D57-AA7C-44C5-B0F7-40A1F906F66C}"/>
              </a:ext>
            </a:extLst>
          </p:cNvPr>
          <p:cNvSpPr txBox="1"/>
          <p:nvPr/>
        </p:nvSpPr>
        <p:spPr>
          <a:xfrm>
            <a:off x="2640567" y="5198720"/>
            <a:ext cx="6910866" cy="461665"/>
          </a:xfrm>
          <a:prstGeom prst="rect">
            <a:avLst/>
          </a:prstGeom>
          <a:noFill/>
        </p:spPr>
        <p:txBody>
          <a:bodyPr wrap="none" rtlCol="0">
            <a:spAutoFit/>
          </a:bodyPr>
          <a:lstStyle/>
          <a:p>
            <a:r>
              <a:rPr lang="zh-CN" altLang="en-US" sz="2400" b="1" dirty="0">
                <a:solidFill>
                  <a:schemeClr val="bg1"/>
                </a:solidFill>
              </a:rPr>
              <a:t>“因为太空漫游，我们仰望星空的意义从此不同。”</a:t>
            </a:r>
            <a:endParaRPr lang="zh-CN" altLang="en-US" sz="2400" dirty="0">
              <a:solidFill>
                <a:schemeClr val="bg1"/>
              </a:solidFill>
            </a:endParaRPr>
          </a:p>
        </p:txBody>
      </p:sp>
    </p:spTree>
    <p:extLst>
      <p:ext uri="{BB962C8B-B14F-4D97-AF65-F5344CB8AC3E}">
        <p14:creationId xmlns:p14="http://schemas.microsoft.com/office/powerpoint/2010/main" val="2991947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AC3098D-5D10-4CCE-B6EE-3374FE389D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mc:AlternateContent xmlns:mc="http://schemas.openxmlformats.org/markup-compatibility/2006" xmlns:am3d="http://schemas.microsoft.com/office/drawing/2017/model3d">
        <mc:Choice Requires="am3d">
          <p:graphicFrame>
            <p:nvGraphicFramePr>
              <p:cNvPr id="6" name="3D 模型 5">
                <a:extLst>
                  <a:ext uri="{FF2B5EF4-FFF2-40B4-BE49-F238E27FC236}">
                    <a16:creationId xmlns:a16="http://schemas.microsoft.com/office/drawing/2014/main" id="{A7631A22-545E-4C20-8FD9-D76F18E3B934}"/>
                  </a:ext>
                </a:extLst>
              </p:cNvPr>
              <p:cNvGraphicFramePr>
                <a:graphicFrameLocks noChangeAspect="1"/>
              </p:cNvGraphicFramePr>
              <p:nvPr>
                <p:extLst>
                  <p:ext uri="{D42A27DB-BD31-4B8C-83A1-F6EECF244321}">
                    <p14:modId xmlns:p14="http://schemas.microsoft.com/office/powerpoint/2010/main" val="694617982"/>
                  </p:ext>
                </p:extLst>
              </p:nvPr>
            </p:nvGraphicFramePr>
            <p:xfrm>
              <a:off x="129701" y="2849370"/>
              <a:ext cx="4307370" cy="3791841"/>
            </p:xfrm>
            <a:graphic>
              <a:graphicData uri="http://schemas.microsoft.com/office/drawing/2017/model3d">
                <am3d:model3d r:embed="rId3">
                  <am3d:spPr>
                    <a:xfrm>
                      <a:off x="0" y="0"/>
                      <a:ext cx="4307370" cy="3791841"/>
                    </a:xfrm>
                    <a:prstGeom prst="rect">
                      <a:avLst/>
                    </a:prstGeom>
                  </am3d:spPr>
                  <am3d:camera>
                    <am3d:pos x="0" y="0" z="47624556"/>
                    <am3d:up dx="0" dy="36000000" dz="0"/>
                    <am3d:lookAt x="0" y="0" z="0"/>
                    <am3d:perspective fov="2700000"/>
                  </am3d:camera>
                  <am3d:trans>
                    <am3d:meterPerModelUnit n="93563" d="1000000"/>
                    <am3d:preTrans dx="77" dy="-10247" dz="24970"/>
                    <am3d:scale>
                      <am3d:sx n="1000000" d="1000000"/>
                      <am3d:sy n="1000000" d="1000000"/>
                      <am3d:sz n="1000000" d="1000000"/>
                    </am3d:scale>
                    <am3d:rot ax="9659726" ay="1031824" az="10451148"/>
                    <am3d:postTrans dx="0" dy="0" dz="0"/>
                  </am3d:trans>
                  <am3d:raster rName="Office3DRenderer" rVer="16.0.8326">
                    <am3d:blip r:embed="rId4"/>
                  </am3d:raster>
                  <am3d:objViewport viewportSz="81212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模型 5">
                <a:extLst>
                  <a:ext uri="{FF2B5EF4-FFF2-40B4-BE49-F238E27FC236}">
                    <a16:creationId xmlns:a16="http://schemas.microsoft.com/office/drawing/2014/main" id="{A7631A22-545E-4C20-8FD9-D76F18E3B934}"/>
                  </a:ext>
                </a:extLst>
              </p:cNvPr>
              <p:cNvPicPr>
                <a:picLocks noGrp="1" noRot="1" noChangeAspect="1" noMove="1" noResize="1" noEditPoints="1" noAdjustHandles="1" noChangeArrowheads="1" noChangeShapeType="1" noCrop="1"/>
              </p:cNvPicPr>
              <p:nvPr/>
            </p:nvPicPr>
            <p:blipFill>
              <a:blip r:embed="rId5"/>
              <a:stretch>
                <a:fillRect/>
              </a:stretch>
            </p:blipFill>
            <p:spPr>
              <a:xfrm>
                <a:off x="129701" y="2849370"/>
                <a:ext cx="4307370" cy="3791841"/>
              </a:xfrm>
              <a:prstGeom prst="rect">
                <a:avLst/>
              </a:prstGeom>
            </p:spPr>
          </p:pic>
        </mc:Fallback>
      </mc:AlternateContent>
      <p:sp>
        <p:nvSpPr>
          <p:cNvPr id="7" name="文本框 6">
            <a:extLst>
              <a:ext uri="{FF2B5EF4-FFF2-40B4-BE49-F238E27FC236}">
                <a16:creationId xmlns:a16="http://schemas.microsoft.com/office/drawing/2014/main" id="{FAB3CE7A-449D-47F2-A38A-389F7703FE96}"/>
              </a:ext>
            </a:extLst>
          </p:cNvPr>
          <p:cNvSpPr txBox="1"/>
          <p:nvPr/>
        </p:nvSpPr>
        <p:spPr>
          <a:xfrm>
            <a:off x="4437071" y="1828059"/>
            <a:ext cx="5100506" cy="2246769"/>
          </a:xfrm>
          <a:prstGeom prst="rect">
            <a:avLst/>
          </a:prstGeom>
          <a:noFill/>
        </p:spPr>
        <p:txBody>
          <a:bodyPr wrap="square" rtlCol="0">
            <a:spAutoFit/>
          </a:bodyPr>
          <a:lstStyle/>
          <a:p>
            <a:r>
              <a:rPr lang="en-US" altLang="zh-CN" sz="2800" dirty="0">
                <a:solidFill>
                  <a:schemeClr val="bg1"/>
                </a:solidFill>
              </a:rPr>
              <a:t>0.</a:t>
            </a:r>
            <a:r>
              <a:rPr lang="zh-CN" altLang="en-US" sz="2800" dirty="0">
                <a:solidFill>
                  <a:schemeClr val="bg1"/>
                </a:solidFill>
              </a:rPr>
              <a:t>故事梗概</a:t>
            </a:r>
            <a:endParaRPr lang="en-US" altLang="zh-CN" sz="2800" dirty="0">
              <a:solidFill>
                <a:schemeClr val="bg1"/>
              </a:solidFill>
            </a:endParaRPr>
          </a:p>
          <a:p>
            <a:endParaRPr lang="en-US" altLang="zh-CN" sz="2800" dirty="0">
              <a:solidFill>
                <a:schemeClr val="bg1"/>
              </a:solidFill>
            </a:endParaRPr>
          </a:p>
          <a:p>
            <a:r>
              <a:rPr lang="en-US" altLang="zh-CN" sz="2800" dirty="0">
                <a:solidFill>
                  <a:schemeClr val="bg1"/>
                </a:solidFill>
              </a:rPr>
              <a:t>         1.</a:t>
            </a:r>
            <a:r>
              <a:rPr lang="zh-CN" altLang="en-US" sz="2800" dirty="0">
                <a:solidFill>
                  <a:schemeClr val="bg1"/>
                </a:solidFill>
              </a:rPr>
              <a:t>人物关系图</a:t>
            </a:r>
            <a:endParaRPr lang="en-US" altLang="zh-CN" sz="2800" dirty="0">
              <a:solidFill>
                <a:schemeClr val="bg1"/>
              </a:solidFill>
            </a:endParaRPr>
          </a:p>
          <a:p>
            <a:endParaRPr lang="en-US" altLang="zh-CN" sz="2800" dirty="0">
              <a:solidFill>
                <a:schemeClr val="bg1"/>
              </a:solidFill>
            </a:endParaRPr>
          </a:p>
          <a:p>
            <a:r>
              <a:rPr lang="en-US" altLang="zh-CN" sz="2800" dirty="0">
                <a:solidFill>
                  <a:schemeClr val="bg1"/>
                </a:solidFill>
              </a:rPr>
              <a:t>                   2.</a:t>
            </a:r>
            <a:r>
              <a:rPr lang="zh-CN" altLang="en-US" sz="2800" dirty="0">
                <a:solidFill>
                  <a:schemeClr val="bg1"/>
                </a:solidFill>
              </a:rPr>
              <a:t>观后感</a:t>
            </a:r>
          </a:p>
        </p:txBody>
      </p:sp>
      <p:sp>
        <p:nvSpPr>
          <p:cNvPr id="8" name="文本框 7">
            <a:extLst>
              <a:ext uri="{FF2B5EF4-FFF2-40B4-BE49-F238E27FC236}">
                <a16:creationId xmlns:a16="http://schemas.microsoft.com/office/drawing/2014/main" id="{B5BF2DF7-7F66-4293-889C-691329B0328F}"/>
              </a:ext>
            </a:extLst>
          </p:cNvPr>
          <p:cNvSpPr txBox="1"/>
          <p:nvPr/>
        </p:nvSpPr>
        <p:spPr>
          <a:xfrm>
            <a:off x="2350092" y="5487388"/>
            <a:ext cx="9101272" cy="830997"/>
          </a:xfrm>
          <a:prstGeom prst="rect">
            <a:avLst/>
          </a:prstGeom>
          <a:noFill/>
        </p:spPr>
        <p:txBody>
          <a:bodyPr wrap="square" rtlCol="0">
            <a:spAutoFit/>
          </a:bodyPr>
          <a:lstStyle/>
          <a:p>
            <a:r>
              <a:rPr lang="zh-CN" altLang="en-US" sz="2400" dirty="0">
                <a:solidFill>
                  <a:schemeClr val="bg1"/>
                </a:solidFill>
              </a:rPr>
              <a:t>“如果有人觉得完全弄懂了</a:t>
            </a:r>
            <a:r>
              <a:rPr lang="en-US" altLang="zh-CN" sz="2400" dirty="0">
                <a:solidFill>
                  <a:schemeClr val="bg1"/>
                </a:solidFill>
              </a:rPr>
              <a:t>《2001</a:t>
            </a:r>
            <a:r>
              <a:rPr lang="zh-CN" altLang="en-US" sz="2400" dirty="0">
                <a:solidFill>
                  <a:schemeClr val="bg1"/>
                </a:solidFill>
              </a:rPr>
              <a:t>太空漫游</a:t>
            </a:r>
            <a:r>
              <a:rPr lang="en-US" altLang="zh-CN" sz="2400" dirty="0">
                <a:solidFill>
                  <a:schemeClr val="bg1"/>
                </a:solidFill>
              </a:rPr>
              <a:t>》</a:t>
            </a:r>
            <a:r>
              <a:rPr lang="zh-CN" altLang="en-US" sz="2400" dirty="0">
                <a:solidFill>
                  <a:schemeClr val="bg1"/>
                </a:solidFill>
              </a:rPr>
              <a:t>在讲些什么，那一定是我和库布里克弄错了”。</a:t>
            </a:r>
            <a:r>
              <a:rPr lang="en-US" altLang="zh-CN" sz="2400" dirty="0">
                <a:solidFill>
                  <a:schemeClr val="bg1"/>
                </a:solidFill>
              </a:rPr>
              <a:t>—— </a:t>
            </a:r>
            <a:r>
              <a:rPr lang="zh-CN" altLang="en-US" sz="2400" dirty="0">
                <a:solidFill>
                  <a:schemeClr val="bg1"/>
                </a:solidFill>
              </a:rPr>
              <a:t>阿瑟</a:t>
            </a:r>
            <a:r>
              <a:rPr lang="en-US" altLang="zh-CN" sz="2400" dirty="0">
                <a:solidFill>
                  <a:schemeClr val="bg1"/>
                </a:solidFill>
              </a:rPr>
              <a:t>.</a:t>
            </a:r>
            <a:r>
              <a:rPr lang="zh-CN" altLang="en-US" sz="2400" dirty="0">
                <a:solidFill>
                  <a:schemeClr val="bg1"/>
                </a:solidFill>
              </a:rPr>
              <a:t>克拉克</a:t>
            </a:r>
          </a:p>
        </p:txBody>
      </p:sp>
    </p:spTree>
    <p:extLst>
      <p:ext uri="{BB962C8B-B14F-4D97-AF65-F5344CB8AC3E}">
        <p14:creationId xmlns:p14="http://schemas.microsoft.com/office/powerpoint/2010/main" val="4042994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2" end="2"/>
                                            </p:txEl>
                                          </p:spTgt>
                                        </p:tgtEl>
                                        <p:attrNameLst>
                                          <p:attrName>style.visibility</p:attrName>
                                        </p:attrNameLst>
                                      </p:cBhvr>
                                      <p:to>
                                        <p:strVal val="visible"/>
                                      </p:to>
                                    </p:set>
                                    <p:animEffect transition="in" filter="fade">
                                      <p:cBhvr>
                                        <p:cTn id="14" dur="1000"/>
                                        <p:tgtEl>
                                          <p:spTgt spid="7">
                                            <p:txEl>
                                              <p:pRg st="2" end="2"/>
                                            </p:txEl>
                                          </p:spTgt>
                                        </p:tgtEl>
                                      </p:cBhvr>
                                    </p:animEffect>
                                    <p:anim calcmode="lin" valueType="num">
                                      <p:cBhvr>
                                        <p:cTn id="15"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1000"/>
                                        <p:tgtEl>
                                          <p:spTgt spid="7">
                                            <p:txEl>
                                              <p:pRg st="4" end="4"/>
                                            </p:txEl>
                                          </p:spTgt>
                                        </p:tgtEl>
                                      </p:cBhvr>
                                    </p:animEffect>
                                    <p:anim calcmode="lin" valueType="num">
                                      <p:cBhvr>
                                        <p:cTn id="22"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Effect transition="in" filter="fade">
                                      <p:cBhvr>
                                        <p:cTn id="28"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0749AF3-8FA3-4141-98EC-8EBAA244F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a:extLst>
              <a:ext uri="{FF2B5EF4-FFF2-40B4-BE49-F238E27FC236}">
                <a16:creationId xmlns:a16="http://schemas.microsoft.com/office/drawing/2014/main" id="{998FC5EA-D849-484C-9D7F-F8D5A86E60ED}"/>
              </a:ext>
            </a:extLst>
          </p:cNvPr>
          <p:cNvSpPr txBox="1"/>
          <p:nvPr/>
        </p:nvSpPr>
        <p:spPr>
          <a:xfrm>
            <a:off x="-68368" y="0"/>
            <a:ext cx="1905713" cy="646331"/>
          </a:xfrm>
          <a:prstGeom prst="rect">
            <a:avLst/>
          </a:prstGeom>
          <a:noFill/>
        </p:spPr>
        <p:txBody>
          <a:bodyPr wrap="square" rtlCol="0">
            <a:spAutoFit/>
          </a:bodyPr>
          <a:lstStyle/>
          <a:p>
            <a:endParaRPr lang="en-US" altLang="zh-CN" dirty="0">
              <a:solidFill>
                <a:schemeClr val="bg1"/>
              </a:solidFill>
            </a:endParaRPr>
          </a:p>
          <a:p>
            <a:r>
              <a:rPr lang="en-US" altLang="zh-CN" dirty="0">
                <a:solidFill>
                  <a:schemeClr val="bg1"/>
                </a:solidFill>
              </a:rPr>
              <a:t>          0.</a:t>
            </a:r>
            <a:r>
              <a:rPr lang="zh-CN" altLang="en-US" dirty="0">
                <a:solidFill>
                  <a:schemeClr val="bg1"/>
                </a:solidFill>
              </a:rPr>
              <a:t>故事梗概</a:t>
            </a:r>
          </a:p>
        </p:txBody>
      </p:sp>
      <p:sp>
        <p:nvSpPr>
          <p:cNvPr id="7" name="文本框 6">
            <a:extLst>
              <a:ext uri="{FF2B5EF4-FFF2-40B4-BE49-F238E27FC236}">
                <a16:creationId xmlns:a16="http://schemas.microsoft.com/office/drawing/2014/main" id="{5F70DC6D-EF3C-446D-B27B-E67AE9B96080}"/>
              </a:ext>
            </a:extLst>
          </p:cNvPr>
          <p:cNvSpPr txBox="1"/>
          <p:nvPr/>
        </p:nvSpPr>
        <p:spPr>
          <a:xfrm>
            <a:off x="1021105" y="1490008"/>
            <a:ext cx="6503819" cy="1938992"/>
          </a:xfrm>
          <a:prstGeom prst="rect">
            <a:avLst/>
          </a:prstGeom>
          <a:noFill/>
        </p:spPr>
        <p:txBody>
          <a:bodyPr wrap="square" rtlCol="0">
            <a:spAutoFit/>
          </a:bodyPr>
          <a:lstStyle/>
          <a:p>
            <a:r>
              <a:rPr lang="en-US" altLang="zh-CN" sz="2400" dirty="0">
                <a:solidFill>
                  <a:schemeClr val="bg1"/>
                </a:solidFill>
              </a:rPr>
              <a:t>       400</a:t>
            </a:r>
            <a:r>
              <a:rPr lang="zh-CN" altLang="en-US" sz="2400" dirty="0">
                <a:solidFill>
                  <a:schemeClr val="bg1"/>
                </a:solidFill>
              </a:rPr>
              <a:t>万年前，人类的祖先猿人在非洲草原上生活，他们一开始并不知道死尸的骨头可以用来当工具，甚至当武器，但某一天一块突然出现的长方形黑色巨石给了他们启发。于是，人类往前进化了关键的一步。</a:t>
            </a:r>
          </a:p>
        </p:txBody>
      </p:sp>
    </p:spTree>
    <p:extLst>
      <p:ext uri="{BB962C8B-B14F-4D97-AF65-F5344CB8AC3E}">
        <p14:creationId xmlns:p14="http://schemas.microsoft.com/office/powerpoint/2010/main" val="60038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D879CF3-BE12-46E5-A494-ACDF3DFE6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pic>
        <p:nvPicPr>
          <p:cNvPr id="14" name="图片 13">
            <a:extLst>
              <a:ext uri="{FF2B5EF4-FFF2-40B4-BE49-F238E27FC236}">
                <a16:creationId xmlns:a16="http://schemas.microsoft.com/office/drawing/2014/main" id="{E4C9E0DA-F2E8-4F79-B5F1-AB0D547827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4643" y="320430"/>
            <a:ext cx="6818272" cy="6858000"/>
          </a:xfrm>
          <a:prstGeom prst="rect">
            <a:avLst/>
          </a:prstGeom>
        </p:spPr>
      </p:pic>
      <mc:AlternateContent xmlns:mc="http://schemas.openxmlformats.org/markup-compatibility/2006">
        <mc:Choice xmlns:am3d="http://schemas.microsoft.com/office/drawing/2017/model3d" Requires="am3d">
          <p:graphicFrame>
            <p:nvGraphicFramePr>
              <p:cNvPr id="9" name="3D 模型 8">
                <a:extLst>
                  <a:ext uri="{FF2B5EF4-FFF2-40B4-BE49-F238E27FC236}">
                    <a16:creationId xmlns:a16="http://schemas.microsoft.com/office/drawing/2014/main" id="{34C127A9-3746-42DB-AC79-BDC35AAB1359}"/>
                  </a:ext>
                </a:extLst>
              </p:cNvPr>
              <p:cNvGraphicFramePr>
                <a:graphicFrameLocks noChangeAspect="1"/>
              </p:cNvGraphicFramePr>
              <p:nvPr>
                <p:extLst>
                  <p:ext uri="{D42A27DB-BD31-4B8C-83A1-F6EECF244321}">
                    <p14:modId xmlns:p14="http://schemas.microsoft.com/office/powerpoint/2010/main" val="2418995575"/>
                  </p:ext>
                </p:extLst>
              </p:nvPr>
            </p:nvGraphicFramePr>
            <p:xfrm>
              <a:off x="3311371" y="1830517"/>
              <a:ext cx="3818777" cy="3837822"/>
            </p:xfrm>
            <a:graphic>
              <a:graphicData uri="http://schemas.microsoft.com/office/drawing/2017/model3d">
                <am3d:model3d r:embed="rId4">
                  <am3d:spPr>
                    <a:xfrm>
                      <a:off x="0" y="0"/>
                      <a:ext cx="3818777" cy="3837822"/>
                    </a:xfrm>
                    <a:prstGeom prst="rect">
                      <a:avLst/>
                    </a:prstGeom>
                  </am3d:spPr>
                  <am3d:camera>
                    <am3d:pos x="0" y="0" z="69927600"/>
                    <am3d:up dx="0" dy="36000000" dz="0"/>
                    <am3d:lookAt x="0" y="0" z="0"/>
                    <am3d:perspective fov="2700000"/>
                  </am3d:camera>
                  <am3d:trans>
                    <am3d:meterPerModelUnit n="4011" d="1000000"/>
                    <am3d:preTrans dx="10779" dy="17290" dz="-928161"/>
                    <am3d:scale>
                      <am3d:sx n="1000000" d="1000000"/>
                      <am3d:sy n="1000000" d="1000000"/>
                      <am3d:sz n="1000000" d="1000000"/>
                    </am3d:scale>
                    <am3d:rot ax="2860103" ay="-2178784" az="19620000"/>
                    <am3d:postTrans dx="0" dy="0" dz="0"/>
                  </am3d:trans>
                  <am3d:raster rName="Office3DRenderer" rVer="16.0.8326">
                    <am3d:blip r:embed="rId5"/>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模型 8">
                <a:extLst>
                  <a:ext uri="{FF2B5EF4-FFF2-40B4-BE49-F238E27FC236}">
                    <a16:creationId xmlns:a16="http://schemas.microsoft.com/office/drawing/2014/main" id="{34C127A9-3746-42DB-AC79-BDC35AAB1359}"/>
                  </a:ext>
                </a:extLst>
              </p:cNvPr>
              <p:cNvPicPr>
                <a:picLocks noGrp="1" noRot="1" noChangeAspect="1" noMove="1" noResize="1" noEditPoints="1" noAdjustHandles="1" noChangeArrowheads="1" noChangeShapeType="1" noCrop="1"/>
              </p:cNvPicPr>
              <p:nvPr/>
            </p:nvPicPr>
            <p:blipFill>
              <a:blip r:embed="rId5"/>
              <a:stretch>
                <a:fillRect/>
              </a:stretch>
            </p:blipFill>
            <p:spPr>
              <a:xfrm>
                <a:off x="3311371" y="1830517"/>
                <a:ext cx="3818777" cy="3837822"/>
              </a:xfrm>
              <a:prstGeom prst="rect">
                <a:avLst/>
              </a:prstGeom>
            </p:spPr>
          </p:pic>
        </mc:Fallback>
      </mc:AlternateContent>
      <p:sp>
        <p:nvSpPr>
          <p:cNvPr id="7" name="文本框 6">
            <a:extLst>
              <a:ext uri="{FF2B5EF4-FFF2-40B4-BE49-F238E27FC236}">
                <a16:creationId xmlns:a16="http://schemas.microsoft.com/office/drawing/2014/main" id="{EC4C5A27-174B-42A6-A91C-D0F77AA1C68B}"/>
              </a:ext>
            </a:extLst>
          </p:cNvPr>
          <p:cNvSpPr txBox="1"/>
          <p:nvPr/>
        </p:nvSpPr>
        <p:spPr>
          <a:xfrm>
            <a:off x="6818271" y="1189661"/>
            <a:ext cx="4963887" cy="1938992"/>
          </a:xfrm>
          <a:prstGeom prst="rect">
            <a:avLst/>
          </a:prstGeom>
          <a:noFill/>
        </p:spPr>
        <p:txBody>
          <a:bodyPr wrap="square" rtlCol="0">
            <a:spAutoFit/>
          </a:bodyPr>
          <a:lstStyle/>
          <a:p>
            <a:r>
              <a:rPr lang="zh-CN" altLang="en-US" sz="2400" dirty="0">
                <a:solidFill>
                  <a:schemeClr val="bg1"/>
                </a:solidFill>
              </a:rPr>
              <a:t>        公元</a:t>
            </a:r>
            <a:r>
              <a:rPr lang="en-US" altLang="zh-CN" sz="2400" dirty="0">
                <a:solidFill>
                  <a:schemeClr val="bg1"/>
                </a:solidFill>
              </a:rPr>
              <a:t>2000</a:t>
            </a:r>
            <a:r>
              <a:rPr lang="zh-CN" altLang="en-US" sz="2400" dirty="0">
                <a:solidFill>
                  <a:schemeClr val="bg1"/>
                </a:solidFill>
              </a:rPr>
              <a:t>年，海伍德</a:t>
            </a:r>
            <a:r>
              <a:rPr lang="en-US" altLang="zh-CN" sz="2400" dirty="0">
                <a:solidFill>
                  <a:schemeClr val="bg1"/>
                </a:solidFill>
              </a:rPr>
              <a:t>·</a:t>
            </a:r>
            <a:r>
              <a:rPr lang="zh-CN" altLang="en-US" sz="2400" dirty="0">
                <a:solidFill>
                  <a:schemeClr val="bg1"/>
                </a:solidFill>
              </a:rPr>
              <a:t>弗洛伊德博士前往人类的月球基地，奉命调查月球上的不明物体，那是一块被埋藏了数百万年的黑色石板，与远古时期人猿们发现的石板相仿。</a:t>
            </a:r>
            <a:endParaRPr lang="zh-CN" altLang="en-US" sz="2400" dirty="0"/>
          </a:p>
        </p:txBody>
      </p:sp>
      <p:pic>
        <p:nvPicPr>
          <p:cNvPr id="11" name="图片 10">
            <a:extLst>
              <a:ext uri="{FF2B5EF4-FFF2-40B4-BE49-F238E27FC236}">
                <a16:creationId xmlns:a16="http://schemas.microsoft.com/office/drawing/2014/main" id="{078C3316-A93C-47D9-9466-2E88B7939D2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13318" y="225991"/>
            <a:ext cx="737680" cy="737680"/>
          </a:xfrm>
          <a:prstGeom prst="rect">
            <a:avLst/>
          </a:prstGeom>
        </p:spPr>
      </p:pic>
    </p:spTree>
    <p:extLst>
      <p:ext uri="{BB962C8B-B14F-4D97-AF65-F5344CB8AC3E}">
        <p14:creationId xmlns:p14="http://schemas.microsoft.com/office/powerpoint/2010/main" val="3578774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64" repeatCount="indefinite" fill="hold" nodeType="clickEffect">
                                  <p:stCondLst>
                                    <p:cond delay="0"/>
                                  </p:stCondLst>
                                  <p:childTnLst>
                                    <p:animRot by="21600000">
                                      <p:cBhvr>
                                        <p:cTn id="6" dur="20000" fill="hold"/>
                                        <p:tgtEl>
                                          <p:spTgt spid="9"/>
                                        </p:tgtEl>
                                        <p:attrNameLst>
                                          <p:attrName>3d.object.rotation.z</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D879CF3-BE12-46E5-A494-ACDF3DFE6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34"/>
            <a:ext cx="12192001" cy="6858000"/>
          </a:xfrm>
          <a:prstGeom prst="rect">
            <a:avLst/>
          </a:prstGeom>
        </p:spPr>
      </p:pic>
      <p:pic>
        <p:nvPicPr>
          <p:cNvPr id="14" name="图片 13">
            <a:extLst>
              <a:ext uri="{FF2B5EF4-FFF2-40B4-BE49-F238E27FC236}">
                <a16:creationId xmlns:a16="http://schemas.microsoft.com/office/drawing/2014/main" id="{E4C9E0DA-F2E8-4F79-B5F1-AB0D547827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88" y="6626548"/>
            <a:ext cx="657288" cy="661118"/>
          </a:xfrm>
          <a:prstGeom prst="rect">
            <a:avLst/>
          </a:prstGeom>
        </p:spPr>
      </p:pic>
      <p:sp>
        <p:nvSpPr>
          <p:cNvPr id="2" name="文本框 1">
            <a:extLst>
              <a:ext uri="{FF2B5EF4-FFF2-40B4-BE49-F238E27FC236}">
                <a16:creationId xmlns:a16="http://schemas.microsoft.com/office/drawing/2014/main" id="{4C9773B9-27E6-4BAC-A4C0-2B2C8AA8F927}"/>
              </a:ext>
            </a:extLst>
          </p:cNvPr>
          <p:cNvSpPr txBox="1"/>
          <p:nvPr/>
        </p:nvSpPr>
        <p:spPr>
          <a:xfrm>
            <a:off x="4801439" y="2204790"/>
            <a:ext cx="4441371" cy="1569660"/>
          </a:xfrm>
          <a:prstGeom prst="rect">
            <a:avLst/>
          </a:prstGeom>
          <a:noFill/>
        </p:spPr>
        <p:txBody>
          <a:bodyPr wrap="square" rtlCol="0">
            <a:spAutoFit/>
          </a:bodyPr>
          <a:lstStyle/>
          <a:p>
            <a:r>
              <a:rPr lang="zh-CN" altLang="en-US" sz="2400" dirty="0">
                <a:solidFill>
                  <a:schemeClr val="bg1"/>
                </a:solidFill>
              </a:rPr>
              <a:t>       在弗洛伊德等人进行实地考察时，太阳升至石板上空，石板随即发出了刺耳的无线电信号</a:t>
            </a:r>
            <a:r>
              <a:rPr lang="en-US" altLang="zh-CN" sz="2400" dirty="0">
                <a:solidFill>
                  <a:schemeClr val="bg1"/>
                </a:solidFill>
              </a:rPr>
              <a:t>……</a:t>
            </a:r>
            <a:endParaRPr lang="zh-CN" altLang="en-US" sz="2400" dirty="0">
              <a:solidFill>
                <a:schemeClr val="bg1"/>
              </a:solidFill>
            </a:endParaRPr>
          </a:p>
        </p:txBody>
      </p:sp>
      <p:pic>
        <p:nvPicPr>
          <p:cNvPr id="8" name="图片 7">
            <a:extLst>
              <a:ext uri="{FF2B5EF4-FFF2-40B4-BE49-F238E27FC236}">
                <a16:creationId xmlns:a16="http://schemas.microsoft.com/office/drawing/2014/main" id="{DDA01A39-94AF-49AC-94E8-54E9CF11B2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07" y="2183522"/>
            <a:ext cx="4657748" cy="4663844"/>
          </a:xfrm>
          <a:prstGeom prst="rect">
            <a:avLst/>
          </a:prstGeom>
        </p:spPr>
      </p:pic>
      <p:pic>
        <p:nvPicPr>
          <p:cNvPr id="11" name="图片 10">
            <a:extLst>
              <a:ext uri="{FF2B5EF4-FFF2-40B4-BE49-F238E27FC236}">
                <a16:creationId xmlns:a16="http://schemas.microsoft.com/office/drawing/2014/main" id="{0B68228E-BE6A-4089-807F-6DCAE9F439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13086" y="-176935"/>
            <a:ext cx="251613" cy="187569"/>
          </a:xfrm>
          <a:prstGeom prst="rect">
            <a:avLst/>
          </a:prstGeom>
        </p:spPr>
      </p:pic>
    </p:spTree>
    <p:extLst>
      <p:ext uri="{BB962C8B-B14F-4D97-AF65-F5344CB8AC3E}">
        <p14:creationId xmlns:p14="http://schemas.microsoft.com/office/powerpoint/2010/main" val="29695669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D879CF3-BE12-46E5-A494-ACDF3DFE6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34"/>
            <a:ext cx="12192001" cy="6858000"/>
          </a:xfrm>
          <a:prstGeom prst="rect">
            <a:avLst/>
          </a:prstGeom>
        </p:spPr>
      </p:pic>
      <p:pic>
        <p:nvPicPr>
          <p:cNvPr id="6" name="图片 5">
            <a:extLst>
              <a:ext uri="{FF2B5EF4-FFF2-40B4-BE49-F238E27FC236}">
                <a16:creationId xmlns:a16="http://schemas.microsoft.com/office/drawing/2014/main" id="{A0845775-D513-49D9-A733-E286631880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7685" y="206018"/>
            <a:ext cx="9199621" cy="6858000"/>
          </a:xfrm>
          <a:prstGeom prst="rect">
            <a:avLst/>
          </a:prstGeom>
        </p:spPr>
      </p:pic>
      <mc:AlternateContent xmlns:mc="http://schemas.openxmlformats.org/markup-compatibility/2006">
        <mc:Choice xmlns:am3d="http://schemas.microsoft.com/office/drawing/2017/model3d" Requires="am3d">
          <p:graphicFrame>
            <p:nvGraphicFramePr>
              <p:cNvPr id="7" name="3D 模型 6">
                <a:extLst>
                  <a:ext uri="{FF2B5EF4-FFF2-40B4-BE49-F238E27FC236}">
                    <a16:creationId xmlns:a16="http://schemas.microsoft.com/office/drawing/2014/main" id="{75625E7A-2EDD-4639-BFA9-55EA3988E953}"/>
                  </a:ext>
                </a:extLst>
              </p:cNvPr>
              <p:cNvGraphicFramePr>
                <a:graphicFrameLocks noChangeAspect="1"/>
              </p:cNvGraphicFramePr>
              <p:nvPr>
                <p:extLst>
                  <p:ext uri="{D42A27DB-BD31-4B8C-83A1-F6EECF244321}">
                    <p14:modId xmlns:p14="http://schemas.microsoft.com/office/powerpoint/2010/main" val="1255882250"/>
                  </p:ext>
                </p:extLst>
              </p:nvPr>
            </p:nvGraphicFramePr>
            <p:xfrm>
              <a:off x="2108158" y="3635018"/>
              <a:ext cx="3029945" cy="1010220"/>
            </p:xfrm>
            <a:graphic>
              <a:graphicData uri="http://schemas.microsoft.com/office/drawing/2017/model3d">
                <am3d:model3d r:embed="rId4">
                  <am3d:spPr>
                    <a:xfrm>
                      <a:off x="0" y="0"/>
                      <a:ext cx="3029945" cy="1010220"/>
                    </a:xfrm>
                    <a:prstGeom prst="rect">
                      <a:avLst/>
                    </a:prstGeom>
                  </am3d:spPr>
                  <am3d:camera>
                    <am3d:pos x="0" y="0" z="47624556"/>
                    <am3d:up dx="0" dy="36000000" dz="0"/>
                    <am3d:lookAt x="0" y="0" z="0"/>
                    <am3d:perspective fov="2700000"/>
                  </am3d:camera>
                  <am3d:trans>
                    <am3d:meterPerModelUnit n="93563" d="1000000"/>
                    <am3d:preTrans dx="77" dy="-10247" dz="24970"/>
                    <am3d:scale>
                      <am3d:sx n="1000000" d="1000000"/>
                      <am3d:sy n="1000000" d="1000000"/>
                      <am3d:sz n="1000000" d="1000000"/>
                    </am3d:scale>
                    <am3d:rot ax="9918738" ay="2181952" az="10269958"/>
                    <am3d:postTrans dx="0" dy="0" dz="0"/>
                  </am3d:trans>
                  <am3d:raster rName="Office3DRenderer" rVer="16.0.8326">
                    <am3d:blip r:embed="rId5"/>
                  </am3d:raster>
                  <am3d:objViewport viewportSz="358223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模型 6">
                <a:extLst>
                  <a:ext uri="{FF2B5EF4-FFF2-40B4-BE49-F238E27FC236}">
                    <a16:creationId xmlns:a16="http://schemas.microsoft.com/office/drawing/2014/main" id="{75625E7A-2EDD-4639-BFA9-55EA3988E953}"/>
                  </a:ext>
                </a:extLst>
              </p:cNvPr>
              <p:cNvPicPr>
                <a:picLocks noGrp="1" noRot="1" noChangeAspect="1" noMove="1" noResize="1" noEditPoints="1" noAdjustHandles="1" noChangeArrowheads="1" noChangeShapeType="1" noCrop="1"/>
              </p:cNvPicPr>
              <p:nvPr/>
            </p:nvPicPr>
            <p:blipFill>
              <a:blip r:embed="rId5"/>
              <a:stretch>
                <a:fillRect/>
              </a:stretch>
            </p:blipFill>
            <p:spPr>
              <a:xfrm>
                <a:off x="2108158" y="3635018"/>
                <a:ext cx="3029945" cy="1010220"/>
              </a:xfrm>
              <a:prstGeom prst="rect">
                <a:avLst/>
              </a:prstGeom>
            </p:spPr>
          </p:pic>
        </mc:Fallback>
      </mc:AlternateContent>
      <p:sp>
        <p:nvSpPr>
          <p:cNvPr id="11" name="文本框 10">
            <a:extLst>
              <a:ext uri="{FF2B5EF4-FFF2-40B4-BE49-F238E27FC236}">
                <a16:creationId xmlns:a16="http://schemas.microsoft.com/office/drawing/2014/main" id="{FE0AEBE2-F46D-441B-95AE-6B53B4D8FFE2}"/>
              </a:ext>
            </a:extLst>
          </p:cNvPr>
          <p:cNvSpPr txBox="1"/>
          <p:nvPr/>
        </p:nvSpPr>
        <p:spPr>
          <a:xfrm>
            <a:off x="4894802" y="2296190"/>
            <a:ext cx="6437506" cy="2677656"/>
          </a:xfrm>
          <a:prstGeom prst="rect">
            <a:avLst/>
          </a:prstGeom>
          <a:noFill/>
        </p:spPr>
        <p:txBody>
          <a:bodyPr wrap="square" rtlCol="0">
            <a:spAutoFit/>
          </a:bodyPr>
          <a:lstStyle/>
          <a:p>
            <a:r>
              <a:rPr lang="en-US" altLang="zh-CN" sz="2000" dirty="0">
                <a:solidFill>
                  <a:schemeClr val="bg1"/>
                </a:solidFill>
              </a:rPr>
              <a:t>        </a:t>
            </a:r>
            <a:r>
              <a:rPr lang="en-US" altLang="zh-CN" sz="2400" dirty="0">
                <a:solidFill>
                  <a:schemeClr val="bg1"/>
                </a:solidFill>
              </a:rPr>
              <a:t>18</a:t>
            </a:r>
            <a:r>
              <a:rPr lang="zh-CN" altLang="en-US" sz="2400" dirty="0">
                <a:solidFill>
                  <a:schemeClr val="bg1"/>
                </a:solidFill>
              </a:rPr>
              <a:t>个月后，“发现一号”太空船向木星进发，在航程中接到命令改变目标，使用木星的引力弹弓，前往土星。除了飞行员大卫</a:t>
            </a:r>
            <a:r>
              <a:rPr lang="en-US" altLang="zh-CN" sz="2400" dirty="0">
                <a:solidFill>
                  <a:schemeClr val="bg1"/>
                </a:solidFill>
              </a:rPr>
              <a:t>·</a:t>
            </a:r>
            <a:r>
              <a:rPr lang="zh-CN" altLang="en-US" sz="2400" dirty="0">
                <a:solidFill>
                  <a:schemeClr val="bg1"/>
                </a:solidFill>
              </a:rPr>
              <a:t>鲍曼和弗朗西斯</a:t>
            </a:r>
            <a:r>
              <a:rPr lang="en-US" altLang="zh-CN" sz="2400" dirty="0">
                <a:solidFill>
                  <a:schemeClr val="bg1"/>
                </a:solidFill>
              </a:rPr>
              <a:t>·</a:t>
            </a:r>
            <a:r>
              <a:rPr lang="zh-CN" altLang="en-US" sz="2400" dirty="0">
                <a:solidFill>
                  <a:schemeClr val="bg1"/>
                </a:solidFill>
              </a:rPr>
              <a:t>普尔之外，飞船上还有三名处在冬眠状态的科学家和一台具有人工智能、掌控整个飞船的</a:t>
            </a:r>
            <a:r>
              <a:rPr lang="en-US" altLang="zh-CN" sz="2400" dirty="0">
                <a:solidFill>
                  <a:schemeClr val="bg1"/>
                </a:solidFill>
              </a:rPr>
              <a:t>Hal9000</a:t>
            </a:r>
            <a:r>
              <a:rPr lang="zh-CN" altLang="en-US" sz="2400" dirty="0">
                <a:solidFill>
                  <a:schemeClr val="bg1"/>
                </a:solidFill>
              </a:rPr>
              <a:t>型电脑。在鲍曼和普尔证实“从未出错”的</a:t>
            </a:r>
            <a:r>
              <a:rPr lang="en-US" altLang="zh-CN" sz="2400" dirty="0">
                <a:solidFill>
                  <a:schemeClr val="bg1"/>
                </a:solidFill>
              </a:rPr>
              <a:t>Hal</a:t>
            </a:r>
            <a:r>
              <a:rPr lang="zh-CN" altLang="en-US" sz="2400" dirty="0">
                <a:solidFill>
                  <a:schemeClr val="bg1"/>
                </a:solidFill>
              </a:rPr>
              <a:t>出错后，他们准备将其关闭。</a:t>
            </a:r>
            <a:endParaRPr lang="en-US" altLang="zh-CN" sz="2400" dirty="0">
              <a:solidFill>
                <a:schemeClr val="bg1"/>
              </a:solidFill>
            </a:endParaRPr>
          </a:p>
        </p:txBody>
      </p:sp>
      <p:pic>
        <p:nvPicPr>
          <p:cNvPr id="25" name="图片 24">
            <a:extLst>
              <a:ext uri="{FF2B5EF4-FFF2-40B4-BE49-F238E27FC236}">
                <a16:creationId xmlns:a16="http://schemas.microsoft.com/office/drawing/2014/main" id="{785F7597-F178-43AC-A804-A9AB52537F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11755538" y="-649766"/>
            <a:ext cx="2303395" cy="1320800"/>
          </a:xfrm>
          <a:prstGeom prst="rect">
            <a:avLst/>
          </a:prstGeom>
        </p:spPr>
      </p:pic>
    </p:spTree>
    <p:extLst>
      <p:ext uri="{BB962C8B-B14F-4D97-AF65-F5344CB8AC3E}">
        <p14:creationId xmlns:p14="http://schemas.microsoft.com/office/powerpoint/2010/main" val="1789636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D879CF3-BE12-46E5-A494-ACDF3DFE6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34"/>
            <a:ext cx="12192001" cy="6858000"/>
          </a:xfrm>
          <a:prstGeom prst="rect">
            <a:avLst/>
          </a:prstGeom>
        </p:spPr>
      </p:pic>
      <p:pic>
        <p:nvPicPr>
          <p:cNvPr id="25" name="图片 24">
            <a:extLst>
              <a:ext uri="{FF2B5EF4-FFF2-40B4-BE49-F238E27FC236}">
                <a16:creationId xmlns:a16="http://schemas.microsoft.com/office/drawing/2014/main" id="{785F7597-F178-43AC-A804-A9AB52537F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922954" y="-2475052"/>
            <a:ext cx="17131324" cy="9823348"/>
          </a:xfrm>
          <a:prstGeom prst="rect">
            <a:avLst/>
          </a:prstGeom>
        </p:spPr>
      </p:pic>
      <p:sp>
        <p:nvSpPr>
          <p:cNvPr id="11" name="文本框 10">
            <a:extLst>
              <a:ext uri="{FF2B5EF4-FFF2-40B4-BE49-F238E27FC236}">
                <a16:creationId xmlns:a16="http://schemas.microsoft.com/office/drawing/2014/main" id="{FE0AEBE2-F46D-441B-95AE-6B53B4D8FFE2}"/>
              </a:ext>
            </a:extLst>
          </p:cNvPr>
          <p:cNvSpPr txBox="1"/>
          <p:nvPr/>
        </p:nvSpPr>
        <p:spPr>
          <a:xfrm>
            <a:off x="195385" y="2604111"/>
            <a:ext cx="6002215" cy="3416320"/>
          </a:xfrm>
          <a:prstGeom prst="rect">
            <a:avLst/>
          </a:prstGeom>
          <a:noFill/>
        </p:spPr>
        <p:txBody>
          <a:bodyPr wrap="square" rtlCol="0">
            <a:spAutoFit/>
          </a:bodyPr>
          <a:lstStyle/>
          <a:p>
            <a:r>
              <a:rPr lang="en-US" altLang="zh-CN" sz="2400" dirty="0">
                <a:solidFill>
                  <a:schemeClr val="bg1"/>
                </a:solidFill>
              </a:rPr>
              <a:t>       Hal</a:t>
            </a:r>
            <a:r>
              <a:rPr lang="zh-CN" altLang="en-US" sz="2400" dirty="0">
                <a:solidFill>
                  <a:schemeClr val="bg1"/>
                </a:solidFill>
              </a:rPr>
              <a:t>决定先发制人，他用太空舱使普尔死亡，同时杀死冬眠的三名科学家。鲍曼出舱营救普尔。但哈尔拒绝为返回的鲍曼打开舱门，万般无奈之下，鲍曼冒着患上减压病的危险通过紧急密封舱进入飞船，将</a:t>
            </a:r>
            <a:r>
              <a:rPr lang="en-US" altLang="zh-CN" sz="2400" dirty="0">
                <a:solidFill>
                  <a:schemeClr val="bg1"/>
                </a:solidFill>
              </a:rPr>
              <a:t>Hal</a:t>
            </a:r>
            <a:r>
              <a:rPr lang="zh-CN" altLang="en-US" sz="2400" dirty="0">
                <a:solidFill>
                  <a:schemeClr val="bg1"/>
                </a:solidFill>
              </a:rPr>
              <a:t>关闭，同时他也知道了此行前往土星的真正目的：当时月球石板发出的强烈无线电信号直指木星，他们希望鲍曼能继续前往土星，以探明那里发生了什么。</a:t>
            </a:r>
            <a:endParaRPr lang="en-US" altLang="zh-CN" sz="2400" dirty="0">
              <a:solidFill>
                <a:schemeClr val="bg1"/>
              </a:solidFill>
            </a:endParaRPr>
          </a:p>
        </p:txBody>
      </p:sp>
      <mc:AlternateContent xmlns:mc="http://schemas.openxmlformats.org/markup-compatibility/2006">
        <mc:Choice xmlns:am3d="http://schemas.microsoft.com/office/drawing/2017/model3d" Requires="am3d">
          <p:graphicFrame>
            <p:nvGraphicFramePr>
              <p:cNvPr id="7" name="3D 模型 6">
                <a:extLst>
                  <a:ext uri="{FF2B5EF4-FFF2-40B4-BE49-F238E27FC236}">
                    <a16:creationId xmlns:a16="http://schemas.microsoft.com/office/drawing/2014/main" id="{75625E7A-2EDD-4639-BFA9-55EA3988E953}"/>
                  </a:ext>
                </a:extLst>
              </p:cNvPr>
              <p:cNvGraphicFramePr>
                <a:graphicFrameLocks noChangeAspect="1"/>
              </p:cNvGraphicFramePr>
              <p:nvPr>
                <p:extLst>
                  <p:ext uri="{D42A27DB-BD31-4B8C-83A1-F6EECF244321}">
                    <p14:modId xmlns:p14="http://schemas.microsoft.com/office/powerpoint/2010/main" val="479800327"/>
                  </p:ext>
                </p:extLst>
              </p:nvPr>
            </p:nvGraphicFramePr>
            <p:xfrm>
              <a:off x="7416781" y="3363678"/>
              <a:ext cx="3401124" cy="522607"/>
            </p:xfrm>
            <a:graphic>
              <a:graphicData uri="http://schemas.microsoft.com/office/drawing/2017/model3d">
                <am3d:model3d r:embed="rId4">
                  <am3d:spPr>
                    <a:xfrm>
                      <a:off x="0" y="0"/>
                      <a:ext cx="3401124" cy="522607"/>
                    </a:xfrm>
                    <a:prstGeom prst="rect">
                      <a:avLst/>
                    </a:prstGeom>
                  </am3d:spPr>
                  <am3d:camera>
                    <am3d:pos x="0" y="0" z="47624556"/>
                    <am3d:up dx="0" dy="36000000" dz="0"/>
                    <am3d:lookAt x="0" y="0" z="0"/>
                    <am3d:perspective fov="2700000"/>
                  </am3d:camera>
                  <am3d:trans>
                    <am3d:meterPerModelUnit n="93563" d="1000000"/>
                    <am3d:preTrans dx="77" dy="-10247" dz="24970"/>
                    <am3d:scale>
                      <am3d:sx n="1000000" d="1000000"/>
                      <am3d:sy n="1000000" d="1000000"/>
                      <am3d:sz n="1000000" d="1000000"/>
                    </am3d:scale>
                    <am3d:rot ax="5609538" ay="2825802" az="5685751"/>
                    <am3d:postTrans dx="0" dy="0" dz="0"/>
                  </am3d:trans>
                  <am3d:raster rName="Office3DRenderer" rVer="16.0.8326">
                    <am3d:blip r:embed="rId5"/>
                  </am3d:raster>
                  <am3d:objViewport viewportSz="35822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模型 6">
                <a:extLst>
                  <a:ext uri="{FF2B5EF4-FFF2-40B4-BE49-F238E27FC236}">
                    <a16:creationId xmlns:a16="http://schemas.microsoft.com/office/drawing/2014/main" id="{75625E7A-2EDD-4639-BFA9-55EA3988E953}"/>
                  </a:ext>
                </a:extLst>
              </p:cNvPr>
              <p:cNvPicPr>
                <a:picLocks noGrp="1" noRot="1" noChangeAspect="1" noMove="1" noResize="1" noEditPoints="1" noAdjustHandles="1" noChangeArrowheads="1" noChangeShapeType="1" noCrop="1"/>
              </p:cNvPicPr>
              <p:nvPr/>
            </p:nvPicPr>
            <p:blipFill>
              <a:blip r:embed="rId5"/>
              <a:stretch>
                <a:fillRect/>
              </a:stretch>
            </p:blipFill>
            <p:spPr>
              <a:xfrm>
                <a:off x="7416781" y="3363678"/>
                <a:ext cx="3401124" cy="522607"/>
              </a:xfrm>
              <a:prstGeom prst="rect">
                <a:avLst/>
              </a:prstGeom>
            </p:spPr>
          </p:pic>
        </mc:Fallback>
      </mc:AlternateContent>
    </p:spTree>
    <p:extLst>
      <p:ext uri="{BB962C8B-B14F-4D97-AF65-F5344CB8AC3E}">
        <p14:creationId xmlns:p14="http://schemas.microsoft.com/office/powerpoint/2010/main" val="3126580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5027F05-CBAC-4EF8-A56C-6E5A88DA1F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0029"/>
            <a:ext cx="12192000" cy="6988029"/>
          </a:xfrm>
          <a:prstGeom prst="rect">
            <a:avLst/>
          </a:prstGeom>
        </p:spPr>
      </p:pic>
      <p:sp>
        <p:nvSpPr>
          <p:cNvPr id="11" name="文本框 10">
            <a:extLst>
              <a:ext uri="{FF2B5EF4-FFF2-40B4-BE49-F238E27FC236}">
                <a16:creationId xmlns:a16="http://schemas.microsoft.com/office/drawing/2014/main" id="{FE0AEBE2-F46D-441B-95AE-6B53B4D8FFE2}"/>
              </a:ext>
            </a:extLst>
          </p:cNvPr>
          <p:cNvSpPr txBox="1"/>
          <p:nvPr/>
        </p:nvSpPr>
        <p:spPr>
          <a:xfrm>
            <a:off x="1406769" y="4180344"/>
            <a:ext cx="6330462" cy="2677656"/>
          </a:xfrm>
          <a:prstGeom prst="rect">
            <a:avLst/>
          </a:prstGeom>
          <a:noFill/>
        </p:spPr>
        <p:txBody>
          <a:bodyPr wrap="square" rtlCol="0">
            <a:spAutoFit/>
          </a:bodyPr>
          <a:lstStyle/>
          <a:p>
            <a:r>
              <a:rPr lang="zh-CN" altLang="en-US" sz="2400" dirty="0">
                <a:solidFill>
                  <a:schemeClr val="bg1"/>
                </a:solidFill>
              </a:rPr>
              <a:t>       鲍勃乘太空舱驶离飞船，在土星轨道上发现了又一块黑色石板，接近石板的鲍勃突然高速穿过一条五彩斑斓的隧道，最终置身于一间风格古朴华丽的卧室。鲍勃迅速老去，在垂死之际，第四块石板出现在床边，石板将他变成透明光团中的胎儿</a:t>
            </a:r>
            <a:r>
              <a:rPr lang="en-US" altLang="zh-CN" sz="2400" dirty="0">
                <a:solidFill>
                  <a:schemeClr val="bg1"/>
                </a:solidFill>
              </a:rPr>
              <a:t>——</a:t>
            </a:r>
            <a:r>
              <a:rPr lang="zh-CN" altLang="en-US" sz="2400" dirty="0">
                <a:solidFill>
                  <a:schemeClr val="bg1"/>
                </a:solidFill>
              </a:rPr>
              <a:t>星孩，星孩凝视着浩瀚的宇宙，等待未知新生的到来。</a:t>
            </a:r>
            <a:endParaRPr lang="en-US" altLang="zh-CN" sz="2400" dirty="0">
              <a:solidFill>
                <a:schemeClr val="bg1"/>
              </a:solidFill>
            </a:endParaRPr>
          </a:p>
        </p:txBody>
      </p:sp>
    </p:spTree>
    <p:extLst>
      <p:ext uri="{BB962C8B-B14F-4D97-AF65-F5344CB8AC3E}">
        <p14:creationId xmlns:p14="http://schemas.microsoft.com/office/powerpoint/2010/main" val="18425365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_xmlsignatures/_rels/origin.sigs.rels><?xml version="1.0" encoding="UTF-8" standalone="yes"?>
<Relationships xmlns="http://schemas.openxmlformats.org/package/2006/relationships"><Relationship Id="rId1" Type="http://schemas.openxmlformats.org/package/2006/relationships/digital-signature/signature" Target="sig1.xml"/></Relationships>
</file>

<file path=_xmlsignatures/sig1.xml><?xml version="1.0" encoding="utf-8"?>
<Signature xmlns="http://www.w3.org/2000/09/xmldsig#" Id="idPackageSignature">
  <SignedInfo>
    <CanonicalizationMethod Algorithm="http://www.w3.org/TR/2001/REC-xml-c14n-20010315"/>
    <SignatureMethod Algorithm="http://www.w3.org/2000/09/xmldsig#rsa-sha1"/>
    <Reference Type="http://www.w3.org/2000/09/xmldsig#Object" URI="#idPackageObject">
      <DigestMethod Algorithm="http://www.w3.org/2000/09/xmldsig#sha1"/>
      <DigestValue>fah+UEmRxbYehWXwo70kirUSoW4=</DigestValue>
    </Reference>
    <Reference Type="http://www.w3.org/2000/09/xmldsig#Object" URI="#idOfficeObject">
      <DigestMethod Algorithm="http://www.w3.org/2000/09/xmldsig#sha1"/>
      <DigestValue>cdiRcW7aGs0wQloNsPBXd/elp1E=</DigestValue>
    </Reference>
    <Reference Type="http://uri.etsi.org/01903#SignedProperties" URI="#idSignedProperties">
      <Transforms>
        <Transform Algorithm="http://www.w3.org/TR/2001/REC-xml-c14n-20010315"/>
      </Transforms>
      <DigestMethod Algorithm="http://www.w3.org/2000/09/xmldsig#sha1"/>
      <DigestValue>mJr5bA9EOB8G7LYvRx2smKr/Hq8=</DigestValue>
    </Reference>
  </SignedInfo>
  <SignatureValue>pdX2cZ5QNQbY4ABRZXvpbhwqOK2RBbAShSSJMoYfxFvryZ7av9k/64RHo4UQyJbiwgIKOoyanMX6
+hotiwQGPq4+vUEXMeYmIY9qCU+p9zIJ0qeTq+IB5jmqo+Fkg/F3xZNN0XzzdQC9o7HQreBvt3q2
KNN72Qdt/lrSKt6Z5do=</SignatureValue>
  <KeyInfo>
    <X509Data>
      <X509Certificate>MIICCzCCAXSgAwIBAgIQ5gK5j1IRbaROEd2DXnV4oTANBgkqhkiG9w0BAQUFADAUMRIwEAYDVQQDEwlHdW90YW8gSGUwHhcNMTcxMjMxMTYwMDAwWhcNMjMxMjMxMTYwMDAwWjAUMRIwEAYDVQQDEwlHdW90YW8gSGUwgZ8wDQYJKoZIhvcNAQEBBQADgY0AMIGJAoGBANitmD6SzeTgC+eXsXVJxTFcNDCkRtSHMzNylrgKeNbIy6Y97qIBXpgX9j6BwHzHqF66AkSN8O7tv/1qGC6mSaclDWfEldb3Kxhd9eayPA+GZei5AfSzufcAoGGlewJTTR89wJrgHEhsqv1AkI5NQkWrjvkYK8IjrPCpMXknGLrBAgMBAAGjXjBcMBMGA1UdJQQMMAoGCCsGAQUFBwMDMEUGA1UdAQQ+MDyAEDW6NgZmKkbhxuaNBREx2oOhFjAUMRIwEAYDVQQDEwlHdW90YW8gSGWCEOYCuY9SEW2kThHdg151eKEwDQYJKoZIhvcNAQEFBQADgYEAxVkN7T+zegGeUldS6W5eR6lCt1j0e5vrIrn/fMkuc7Q815WD1ZBuY+p5FWGzFFKYr3HChiFxn+SNxQPaE40YmOO2p0Jo0e5bQeJAz2UO4OqwDfe0UT04QhEdIIEv8GwTc3JPVG13p3SnkTDbQh7KrkLI92Xgxa5t3pBq0/XE9H4=</X509Certificate>
    </X509Data>
  </KeyInfo>
  <Object Id="idPackageObject">
    <Manifest>
      <Reference URI="/_rels/.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zU3xVjYU7a1ax8o9OQBgdxm5bvU=</DigestValue>
      </Reference>
      <Reference URI="/ppt/_rels/presentation.xml.rels?ContentType=application/vnd.openxmlformats-package.relationships+xml">
        <Transforms>
          <Transform Algorithm="http://schemas.openxmlformats.org/package/2006/RelationshipTransform">
            <mdssi:RelationshipReference xmlns:mdssi="http://schemas.openxmlformats.org/package/2006/digital-signature" SourceId="rId6"/>
            <mdssi:RelationshipReference xmlns:mdssi="http://schemas.openxmlformats.org/package/2006/digital-signature" SourceId="rId11"/>
            <mdssi:RelationshipReference xmlns:mdssi="http://schemas.openxmlformats.org/package/2006/digital-signature" SourceId="rId5"/>
            <mdssi:RelationshipReference xmlns:mdssi="http://schemas.openxmlformats.org/package/2006/digital-signature" SourceId="rId15"/>
            <mdssi:RelationshipReference xmlns:mdssi="http://schemas.openxmlformats.org/package/2006/digital-signature" SourceId="rId10"/>
            <mdssi:RelationshipReference xmlns:mdssi="http://schemas.openxmlformats.org/package/2006/digital-signature" SourceId="rId4"/>
            <mdssi:RelationshipReference xmlns:mdssi="http://schemas.openxmlformats.org/package/2006/digital-signature" SourceId="rId9"/>
            <mdssi:RelationshipReference xmlns:mdssi="http://schemas.openxmlformats.org/package/2006/digital-signature" SourceId="rId14"/>
            <mdssi:RelationshipReference xmlns:mdssi="http://schemas.openxmlformats.org/package/2006/digital-signature" SourceId="rId8"/>
            <mdssi:RelationshipReference xmlns:mdssi="http://schemas.openxmlformats.org/package/2006/digital-signature" SourceId="rId13"/>
            <mdssi:RelationshipReference xmlns:mdssi="http://schemas.openxmlformats.org/package/2006/digital-signature" SourceId="rId18"/>
            <mdssi:RelationshipReference xmlns:mdssi="http://schemas.openxmlformats.org/package/2006/digital-signature" SourceId="rId3"/>
            <mdssi:RelationshipReference xmlns:mdssi="http://schemas.openxmlformats.org/package/2006/digital-signature" SourceId="rId7"/>
            <mdssi:RelationshipReference xmlns:mdssi="http://schemas.openxmlformats.org/package/2006/digital-signature" SourceId="rId12"/>
            <mdssi:RelationshipReference xmlns:mdssi="http://schemas.openxmlformats.org/package/2006/digital-signature" SourceId="rId17"/>
            <mdssi:RelationshipReference xmlns:mdssi="http://schemas.openxmlformats.org/package/2006/digital-signature" SourceId="rId2"/>
            <mdssi:RelationshipReference xmlns:mdssi="http://schemas.openxmlformats.org/package/2006/digital-signature" SourceId="rId16"/>
            <mdssi:RelationshipReference xmlns:mdssi="http://schemas.openxmlformats.org/package/2006/digital-signature" SourceId="rId1"/>
          </Transform>
          <Transform Algorithm="http://www.w3.org/TR/2001/REC-xml-c14n-20010315"/>
        </Transforms>
        <DigestMethod Algorithm="http://www.w3.org/2000/09/xmldsig#sha1"/>
        <DigestValue>bHkKeJu8U10v3YxpTe0FOMZcqro=</DigestValue>
      </Reference>
      <Reference URI="/ppt/media/image1.jpg?ContentType=image/jpeg">
        <DigestMethod Algorithm="http://www.w3.org/2000/09/xmldsig#sha1"/>
        <DigestValue>GHOvq95xg8qkGJIgeVHxDfhc5eQ=</DigestValue>
      </Reference>
      <Reference URI="/ppt/media/image10.png?ContentType=image/png">
        <DigestMethod Algorithm="http://www.w3.org/2000/09/xmldsig#sha1"/>
        <DigestValue>CPeoUmmgSmeAdpQgqGEkIk0HJ0k=</DigestValue>
      </Reference>
      <Reference URI="/ppt/media/image11.png?ContentType=image/png">
        <DigestMethod Algorithm="http://www.w3.org/2000/09/xmldsig#sha1"/>
        <DigestValue>BxnHwyFRBrT0rJfvjD31DEPfm78=</DigestValue>
      </Reference>
      <Reference URI="/ppt/media/image12.png?ContentType=image/png">
        <DigestMethod Algorithm="http://www.w3.org/2000/09/xmldsig#sha1"/>
        <DigestValue>RS68Mn1YaIqGOE3I9OQuAx5xN9o=</DigestValue>
      </Reference>
      <Reference URI="/ppt/media/image13.jpg?ContentType=image/jpeg">
        <DigestMethod Algorithm="http://www.w3.org/2000/09/xmldsig#sha1"/>
        <DigestValue>9uZ1g7RoeSMvvLc0ZGK1LOvJmDs=</DigestValue>
      </Reference>
      <Reference URI="/ppt/media/image14.png?ContentType=image/png">
        <DigestMethod Algorithm="http://www.w3.org/2000/09/xmldsig#sha1"/>
        <DigestValue>kMuWI4HtinORPaqCBnghyrrwZdY=</DigestValue>
      </Reference>
      <Reference URI="/ppt/media/image15.png?ContentType=image/png">
        <DigestMethod Algorithm="http://www.w3.org/2000/09/xmldsig#sha1"/>
        <DigestValue>HbeA+2PUUBZrW12nMZiau/QFg10=</DigestValue>
      </Reference>
      <Reference URI="/ppt/media/image16.png?ContentType=image/png">
        <DigestMethod Algorithm="http://www.w3.org/2000/09/xmldsig#sha1"/>
        <DigestValue>zNzVe//bsZcHugxBwJWkgiCSlR8=</DigestValue>
      </Reference>
      <Reference URI="/ppt/media/image17.png?ContentType=image/png">
        <DigestMethod Algorithm="http://www.w3.org/2000/09/xmldsig#sha1"/>
        <DigestValue>WDhhojDM7AfEHuWpJ1WLbnXjIzs=</DigestValue>
      </Reference>
      <Reference URI="/ppt/media/image18.png?ContentType=image/png">
        <DigestMethod Algorithm="http://www.w3.org/2000/09/xmldsig#sha1"/>
        <DigestValue>hwupLROskr8Ptua8F43E4d6LWTc=</DigestValue>
      </Reference>
      <Reference URI="/ppt/media/image19.png?ContentType=image/png">
        <DigestMethod Algorithm="http://www.w3.org/2000/09/xmldsig#sha1"/>
        <DigestValue>1zm9c6hZorI8P17c5umYU18Os5k=</DigestValue>
      </Reference>
      <Reference URI="/ppt/media/image2.jpg?ContentType=image/jpeg">
        <DigestMethod Algorithm="http://www.w3.org/2000/09/xmldsig#sha1"/>
        <DigestValue>MBnuacXJqRxFYTe0hZ85Hu3Qm6I=</DigestValue>
      </Reference>
      <Reference URI="/ppt/media/image20.png?ContentType=image/png">
        <DigestMethod Algorithm="http://www.w3.org/2000/09/xmldsig#sha1"/>
        <DigestValue>NJPv33HcCZi24NdBbbMAPd6oicc=</DigestValue>
      </Reference>
      <Reference URI="/ppt/media/image21.png?ContentType=image/png">
        <DigestMethod Algorithm="http://www.w3.org/2000/09/xmldsig#sha1"/>
        <DigestValue>DlrzOgH2ds63y11qUCzkvANSPVU=</DigestValue>
      </Reference>
      <Reference URI="/ppt/media/image3.png?ContentType=image/png">
        <DigestMethod Algorithm="http://www.w3.org/2000/09/xmldsig#sha1"/>
        <DigestValue>I8vrey0hNpf5magBtMslnsCDrNQ=</DigestValue>
      </Reference>
      <Reference URI="/ppt/media/image4.jpg?ContentType=image/jpeg">
        <DigestMethod Algorithm="http://www.w3.org/2000/09/xmldsig#sha1"/>
        <DigestValue>7jVJ1S2lEhGmSonIMGBYNe1aNcs=</DigestValue>
      </Reference>
      <Reference URI="/ppt/media/image5.png?ContentType=image/png">
        <DigestMethod Algorithm="http://www.w3.org/2000/09/xmldsig#sha1"/>
        <DigestValue>douVsxCYTuRjCxDTQ5CoGqpnra8=</DigestValue>
      </Reference>
      <Reference URI="/ppt/media/image6.png?ContentType=image/png">
        <DigestMethod Algorithm="http://www.w3.org/2000/09/xmldsig#sha1"/>
        <DigestValue>R1KbBjUWYW5wPRO8nAwifbwxyMY=</DigestValue>
      </Reference>
      <Reference URI="/ppt/media/image7.png?ContentType=image/png">
        <DigestMethod Algorithm="http://www.w3.org/2000/09/xmldsig#sha1"/>
        <DigestValue>haVBGSKK5kyUmSCz9LSWmHr24hw=</DigestValue>
      </Reference>
      <Reference URI="/ppt/media/image8.png?ContentType=image/png">
        <DigestMethod Algorithm="http://www.w3.org/2000/09/xmldsig#sha1"/>
        <DigestValue>nzP1866j1+fBEFmTj7HtBGNWTO4=</DigestValue>
      </Reference>
      <Reference URI="/ppt/media/image9.png?ContentType=image/png">
        <DigestMethod Algorithm="http://www.w3.org/2000/09/xmldsig#sha1"/>
        <DigestValue>W84fyHryGFtPUFHg6XmcsKr0YIA=</DigestValue>
      </Reference>
      <Reference URI="/ppt/media/model3d1.glb?ContentType=model/gltf.binary">
        <DigestMethod Algorithm="http://www.w3.org/2000/09/xmldsig#sha1"/>
        <DigestValue>YZU5NMXKMdf0Or7ZHR+mAN0kVok=</DigestValue>
      </Reference>
      <Reference URI="/ppt/media/model3d2.glb?ContentType=model/gltf.binary">
        <DigestMethod Algorithm="http://www.w3.org/2000/09/xmldsig#sha1"/>
        <DigestValue>6j/F79JkYI4YFR4k7lD73RF0GOc=</DigestValue>
      </Reference>
      <Reference URI="/ppt/media/model3d3.glb?ContentType=model/gltf.binary">
        <DigestMethod Algorithm="http://www.w3.org/2000/09/xmldsig#sha1"/>
        <DigestValue>m1M5KaOGZUr9QtHQ2MrplG3NCnU=</DigestValue>
      </Reference>
      <Reference URI="/ppt/media/model3d4.glb?ContentType=model/gltf.binary">
        <DigestMethod Algorithm="http://www.w3.org/2000/09/xmldsig#sha1"/>
        <DigestValue>fzYbV6Oz88tefHy9EMHVLIf+R8Q=</DigestValue>
      </Reference>
      <Reference URI="/ppt/media/model3d5.glb?ContentType=model/gltf.binary">
        <DigestMethod Algorithm="http://www.w3.org/2000/09/xmldsig#sha1"/>
        <DigestValue>uGpcqmK3DSAEmJShWFupLw/VKhk=</DigestValue>
      </Reference>
      <Reference URI="/ppt/presentation.xml?ContentType=application/vnd.openxmlformats-officedocument.presentationml.presentation.main+xml">
        <DigestMethod Algorithm="http://www.w3.org/2000/09/xmldsig#sha1"/>
        <DigestValue>fUjQQnN3pCq8F8DKZfxiZj4B2UA=</DigestValue>
      </Reference>
      <Reference URI="/ppt/presProps.xml?ContentType=application/vnd.openxmlformats-officedocument.presentationml.presProps+xml">
        <DigestMethod Algorithm="http://www.w3.org/2000/09/xmldsig#sha1"/>
        <DigestValue>i8AUZV3VfwSbhhR9VAXpK01IW4k=</DigestValue>
      </Reference>
      <Reference URI="/ppt/slideLayouts/_rels/slideLayout1.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10.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11.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2.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3.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4.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5.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6.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7.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8.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_rels/slideLayout9.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0/09/xmldsig#sha1"/>
        <DigestValue>dYByJLKRFpilzHfDpCCztlNdVng=</DigestValue>
      </Reference>
      <Reference URI="/ppt/slideLayouts/slideLayout1.xml?ContentType=application/vnd.openxmlformats-officedocument.presentationml.slideLayout+xml">
        <DigestMethod Algorithm="http://www.w3.org/2000/09/xmldsig#sha1"/>
        <DigestValue>hFNstizuk/WnC6hXqYjs8wD0xNs=</DigestValue>
      </Reference>
      <Reference URI="/ppt/slideLayouts/slideLayout10.xml?ContentType=application/vnd.openxmlformats-officedocument.presentationml.slideLayout+xml">
        <DigestMethod Algorithm="http://www.w3.org/2000/09/xmldsig#sha1"/>
        <DigestValue>SzF1y9CgsfbOteMcZSLGfvQjApk=</DigestValue>
      </Reference>
      <Reference URI="/ppt/slideLayouts/slideLayout11.xml?ContentType=application/vnd.openxmlformats-officedocument.presentationml.slideLayout+xml">
        <DigestMethod Algorithm="http://www.w3.org/2000/09/xmldsig#sha1"/>
        <DigestValue>0wGoE53wuFknOcp2wlSSYEALhns=</DigestValue>
      </Reference>
      <Reference URI="/ppt/slideLayouts/slideLayout2.xml?ContentType=application/vnd.openxmlformats-officedocument.presentationml.slideLayout+xml">
        <DigestMethod Algorithm="http://www.w3.org/2000/09/xmldsig#sha1"/>
        <DigestValue>w1V+Pcz0bRcZStP02GKXKyEctkQ=</DigestValue>
      </Reference>
      <Reference URI="/ppt/slideLayouts/slideLayout3.xml?ContentType=application/vnd.openxmlformats-officedocument.presentationml.slideLayout+xml">
        <DigestMethod Algorithm="http://www.w3.org/2000/09/xmldsig#sha1"/>
        <DigestValue>ZImGxBSthgV9f8yPXjXo4Zcv7y8=</DigestValue>
      </Reference>
      <Reference URI="/ppt/slideLayouts/slideLayout4.xml?ContentType=application/vnd.openxmlformats-officedocument.presentationml.slideLayout+xml">
        <DigestMethod Algorithm="http://www.w3.org/2000/09/xmldsig#sha1"/>
        <DigestValue>KUn+wvIw34SQoK9gO4rxfcWfz1k=</DigestValue>
      </Reference>
      <Reference URI="/ppt/slideLayouts/slideLayout5.xml?ContentType=application/vnd.openxmlformats-officedocument.presentationml.slideLayout+xml">
        <DigestMethod Algorithm="http://www.w3.org/2000/09/xmldsig#sha1"/>
        <DigestValue>gyscS3dOHg95HAr1pI9cirg/8L0=</DigestValue>
      </Reference>
      <Reference URI="/ppt/slideLayouts/slideLayout6.xml?ContentType=application/vnd.openxmlformats-officedocument.presentationml.slideLayout+xml">
        <DigestMethod Algorithm="http://www.w3.org/2000/09/xmldsig#sha1"/>
        <DigestValue>ZxcJB8oJOAsZJW+AN1CjZwIrEng=</DigestValue>
      </Reference>
      <Reference URI="/ppt/slideLayouts/slideLayout7.xml?ContentType=application/vnd.openxmlformats-officedocument.presentationml.slideLayout+xml">
        <DigestMethod Algorithm="http://www.w3.org/2000/09/xmldsig#sha1"/>
        <DigestValue>hgOT6fpOvCoUuhzX5bMPb+keaDY=</DigestValue>
      </Reference>
      <Reference URI="/ppt/slideLayouts/slideLayout8.xml?ContentType=application/vnd.openxmlformats-officedocument.presentationml.slideLayout+xml">
        <DigestMethod Algorithm="http://www.w3.org/2000/09/xmldsig#sha1"/>
        <DigestValue>ezB8lb4yxUJHS7fE25C8vJ5/gQI=</DigestValue>
      </Reference>
      <Reference URI="/ppt/slideLayouts/slideLayout9.xml?ContentType=application/vnd.openxmlformats-officedocument.presentationml.slideLayout+xml">
        <DigestMethod Algorithm="http://www.w3.org/2000/09/xmldsig#sha1"/>
        <DigestValue>1sjKgP8pdzNySGzwgFAcVVJ3oS8=</DigestValue>
      </Reference>
      <Reference URI="/ppt/slideMasters/_rels/slideMaster1.xml.rels?ContentType=application/vnd.openxmlformats-package.relationships+xml">
        <Transforms>
          <Transform Algorithm="http://schemas.openxmlformats.org/package/2006/RelationshipTransform">
            <mdssi:RelationshipReference xmlns:mdssi="http://schemas.openxmlformats.org/package/2006/digital-signature" SourceId="rId8"/>
            <mdssi:RelationshipReference xmlns:mdssi="http://schemas.openxmlformats.org/package/2006/digital-signature" SourceId="rId3"/>
            <mdssi:RelationshipReference xmlns:mdssi="http://schemas.openxmlformats.org/package/2006/digital-signature" SourceId="rId7"/>
            <mdssi:RelationshipReference xmlns:mdssi="http://schemas.openxmlformats.org/package/2006/digital-signature" SourceId="rId12"/>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11"/>
            <mdssi:RelationshipReference xmlns:mdssi="http://schemas.openxmlformats.org/package/2006/digital-signature" SourceId="rId5"/>
            <mdssi:RelationshipReference xmlns:mdssi="http://schemas.openxmlformats.org/package/2006/digital-signature" SourceId="rId10"/>
            <mdssi:RelationshipReference xmlns:mdssi="http://schemas.openxmlformats.org/package/2006/digital-signature" SourceId="rId4"/>
            <mdssi:RelationshipReference xmlns:mdssi="http://schemas.openxmlformats.org/package/2006/digital-signature" SourceId="rId9"/>
          </Transform>
          <Transform Algorithm="http://www.w3.org/TR/2001/REC-xml-c14n-20010315"/>
        </Transforms>
        <DigestMethod Algorithm="http://www.w3.org/2000/09/xmldsig#sha1"/>
        <DigestValue>FKAuz83PS8d31d6TrfNpQ0KriEI=</DigestValue>
      </Reference>
      <Reference URI="/ppt/slideMasters/slideMaster1.xml?ContentType=application/vnd.openxmlformats-officedocument.presentationml.slideMaster+xml">
        <DigestMethod Algorithm="http://www.w3.org/2000/09/xmldsig#sha1"/>
        <DigestValue>SXL2hzlHEDPWclzORn5qkUUBWeg=</DigestValue>
      </Reference>
      <Reference URI="/ppt/slides/_rels/slide1.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0/09/xmldsig#sha1"/>
        <DigestValue>TOt7HjD9sXc8giDuY/QQ4HokAgo=</DigestValue>
      </Reference>
      <Reference URI="/ppt/slides/_rels/slide10.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0/09/xmldsig#sha1"/>
        <DigestValue>zgNmeVg4ZtsGU6I4C0tN/Y6lzSA=</DigestValue>
      </Reference>
      <Reference URI="/ppt/slides/_rels/slide11.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4"/>
          </Transform>
          <Transform Algorithm="http://www.w3.org/TR/2001/REC-xml-c14n-20010315"/>
        </Transforms>
        <DigestMethod Algorithm="http://www.w3.org/2000/09/xmldsig#sha1"/>
        <DigestValue>UvWngY5XVq914FbVWQ47typshy4=</DigestValue>
      </Reference>
      <Reference URI="/ppt/slides/_rels/slide12.xml.rels?ContentType=application/vnd.openxmlformats-package.relationships+xml">
        <Transforms>
          <Transform Algorithm="http://schemas.openxmlformats.org/package/2006/RelationshipTransform">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0/09/xmldsig#sha1"/>
        <DigestValue>KvShXHTs3daN8XuYhtx6JfLS4fs=</DigestValue>
      </Reference>
      <Reference URI="/ppt/slides/_rels/slide13.xml.rels?ContentType=application/vnd.openxmlformats-package.relationships+xml">
        <Transforms>
          <Transform Algorithm="http://schemas.openxmlformats.org/package/2006/RelationshipTransform">
            <mdssi:RelationshipReference xmlns:mdssi="http://schemas.openxmlformats.org/package/2006/digital-signature" SourceId="rId7"/>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9"/>
            <mdssi:RelationshipReference xmlns:mdssi="http://schemas.openxmlformats.org/package/2006/digital-signature" SourceId="rId8"/>
            <mdssi:RelationshipReference xmlns:mdssi="http://schemas.openxmlformats.org/package/2006/digital-signature" SourceId="rId3"/>
          </Transform>
          <Transform Algorithm="http://www.w3.org/TR/2001/REC-xml-c14n-20010315"/>
        </Transforms>
        <DigestMethod Algorithm="http://www.w3.org/2000/09/xmldsig#sha1"/>
        <DigestValue>MRfnaRaDuhUpZJSBd1MB4tKiPsw=</DigestValue>
      </Reference>
      <Reference URI="/ppt/slides/_rels/slide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0/09/xmldsig#sha1"/>
        <DigestValue>TOt7HjD9sXc8giDuY/QQ4HokAgo=</DigestValue>
      </Reference>
      <Reference URI="/ppt/slides/_rels/slide3.xml.rels?ContentType=application/vnd.openxmlformats-package.relationships+xml">
        <Transforms>
          <Transform Algorithm="http://schemas.openxmlformats.org/package/2006/RelationshipTransform">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0/09/xmldsig#sha1"/>
        <DigestValue>4MvY6Kzbql/hTkWPteY7+TiJInM=</DigestValue>
      </Reference>
      <Reference URI="/ppt/slides/_rels/slide4.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0/09/xmldsig#sha1"/>
        <DigestValue>6LpIEGRtQPA2+ipHeIVo0ZR+2o4=</DigestValue>
      </Reference>
      <Reference URI="/ppt/slides/_rels/slide5.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4"/>
          </Transform>
          <Transform Algorithm="http://www.w3.org/TR/2001/REC-xml-c14n-20010315"/>
        </Transforms>
        <DigestMethod Algorithm="http://www.w3.org/2000/09/xmldsig#sha1"/>
        <DigestValue>uhd8w3kC52WeC4SMhhOrLkfIi8A=</DigestValue>
      </Reference>
      <Reference URI="/ppt/slides/_rels/slide6.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0/09/xmldsig#sha1"/>
        <DigestValue>8VlZbxMV4jhSdR3yP1lzQr+kiEk=</DigestValue>
      </Reference>
      <Reference URI="/ppt/slides/_rels/slide7.xml.rels?ContentType=application/vnd.openxmlformats-package.relationships+xml">
        <Transforms>
          <Transform Algorithm="http://schemas.openxmlformats.org/package/2006/RelationshipTransform">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Transform>
          <Transform Algorithm="http://www.w3.org/TR/2001/REC-xml-c14n-20010315"/>
        </Transforms>
        <DigestMethod Algorithm="http://www.w3.org/2000/09/xmldsig#sha1"/>
        <DigestValue>56KKrrudpw4Ashv6SsxRwZzKYIc=</DigestValue>
      </Reference>
      <Reference URI="/ppt/slides/_rels/slide8.xml.rels?ContentType=application/vnd.openxmlformats-package.relationships+xml">
        <Transforms>
          <Transform Algorithm="http://schemas.openxmlformats.org/package/2006/RelationshipTransform">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0/09/xmldsig#sha1"/>
        <DigestValue>blrdcvYqbDHDuKoO5LPceqv5BIk=</DigestValue>
      </Reference>
      <Reference URI="/ppt/slides/_rels/slide9.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0/09/xmldsig#sha1"/>
        <DigestValue>UjRBSqorCe/s5WxAE33mLX/R1zQ=</DigestValue>
      </Reference>
      <Reference URI="/ppt/slides/slide1.xml?ContentType=application/vnd.openxmlformats-officedocument.presentationml.slide+xml">
        <DigestMethod Algorithm="http://www.w3.org/2000/09/xmldsig#sha1"/>
        <DigestValue>GHsffjnSb5J7+Nxxkx/Uh5Hx9jg=</DigestValue>
      </Reference>
      <Reference URI="/ppt/slides/slide10.xml?ContentType=application/vnd.openxmlformats-officedocument.presentationml.slide+xml">
        <DigestMethod Algorithm="http://www.w3.org/2000/09/xmldsig#sha1"/>
        <DigestValue>C/ziUzhLQkYFlmxX64ZNmSGBXI0=</DigestValue>
      </Reference>
      <Reference URI="/ppt/slides/slide11.xml?ContentType=application/vnd.openxmlformats-officedocument.presentationml.slide+xml">
        <DigestMethod Algorithm="http://www.w3.org/2000/09/xmldsig#sha1"/>
        <DigestValue>sIjZExdDRF3z3q+4ouUVQfrjDT4=</DigestValue>
      </Reference>
      <Reference URI="/ppt/slides/slide12.xml?ContentType=application/vnd.openxmlformats-officedocument.presentationml.slide+xml">
        <DigestMethod Algorithm="http://www.w3.org/2000/09/xmldsig#sha1"/>
        <DigestValue>1zqPsK7hfkqJz4IC9B0YFw/ox6g=</DigestValue>
      </Reference>
      <Reference URI="/ppt/slides/slide13.xml?ContentType=application/vnd.openxmlformats-officedocument.presentationml.slide+xml">
        <DigestMethod Algorithm="http://www.w3.org/2000/09/xmldsig#sha1"/>
        <DigestValue>IjZ/Qvxv9wT2I8urr47P/MJ22U8=</DigestValue>
      </Reference>
      <Reference URI="/ppt/slides/slide2.xml?ContentType=application/vnd.openxmlformats-officedocument.presentationml.slide+xml">
        <DigestMethod Algorithm="http://www.w3.org/2000/09/xmldsig#sha1"/>
        <DigestValue>VXKiTJt4ZzOWHuLoSL5I2aWdpQ8=</DigestValue>
      </Reference>
      <Reference URI="/ppt/slides/slide3.xml?ContentType=application/vnd.openxmlformats-officedocument.presentationml.slide+xml">
        <DigestMethod Algorithm="http://www.w3.org/2000/09/xmldsig#sha1"/>
        <DigestValue>NBKacsJv3VhBZHbVM9fzGFE8o7E=</DigestValue>
      </Reference>
      <Reference URI="/ppt/slides/slide4.xml?ContentType=application/vnd.openxmlformats-officedocument.presentationml.slide+xml">
        <DigestMethod Algorithm="http://www.w3.org/2000/09/xmldsig#sha1"/>
        <DigestValue>ZpLgS2It1ZDwLSR151Hcv8LSum0=</DigestValue>
      </Reference>
      <Reference URI="/ppt/slides/slide5.xml?ContentType=application/vnd.openxmlformats-officedocument.presentationml.slide+xml">
        <DigestMethod Algorithm="http://www.w3.org/2000/09/xmldsig#sha1"/>
        <DigestValue>Mn/1cPNhjgpWvCu48OM7+yJfyBM=</DigestValue>
      </Reference>
      <Reference URI="/ppt/slides/slide6.xml?ContentType=application/vnd.openxmlformats-officedocument.presentationml.slide+xml">
        <DigestMethod Algorithm="http://www.w3.org/2000/09/xmldsig#sha1"/>
        <DigestValue>z6F1/Np9drp7X0tAUjLjV6lNEIQ=</DigestValue>
      </Reference>
      <Reference URI="/ppt/slides/slide7.xml?ContentType=application/vnd.openxmlformats-officedocument.presentationml.slide+xml">
        <DigestMethod Algorithm="http://www.w3.org/2000/09/xmldsig#sha1"/>
        <DigestValue>tvNEbrLhNHKfzqSDhaHnP8uIBtk=</DigestValue>
      </Reference>
      <Reference URI="/ppt/slides/slide8.xml?ContentType=application/vnd.openxmlformats-officedocument.presentationml.slide+xml">
        <DigestMethod Algorithm="http://www.w3.org/2000/09/xmldsig#sha1"/>
        <DigestValue>kjyB/7tWHI0+/lMWNTe6GLYmwhA=</DigestValue>
      </Reference>
      <Reference URI="/ppt/slides/slide9.xml?ContentType=application/vnd.openxmlformats-officedocument.presentationml.slide+xml">
        <DigestMethod Algorithm="http://www.w3.org/2000/09/xmldsig#sha1"/>
        <DigestValue>RyWiiteFoov07V5wb3c41DggXKY=</DigestValue>
      </Reference>
      <Reference URI="/ppt/tableStyles.xml?ContentType=application/vnd.openxmlformats-officedocument.presentationml.tableStyles+xml">
        <DigestMethod Algorithm="http://www.w3.org/2000/09/xmldsig#sha1"/>
        <DigestValue>Sb/RPtAhmbAEvwoBmllvEndY2SY=</DigestValue>
      </Reference>
      <Reference URI="/ppt/theme/theme1.xml?ContentType=application/vnd.openxmlformats-officedocument.theme+xml">
        <DigestMethod Algorithm="http://www.w3.org/2000/09/xmldsig#sha1"/>
        <DigestValue>IuyRTW3U5RBaB3MuoimtzKC97bE=</DigestValue>
      </Reference>
      <Reference URI="/ppt/viewProps.xml?ContentType=application/vnd.openxmlformats-officedocument.presentationml.viewProps+xml">
        <DigestMethod Algorithm="http://www.w3.org/2000/09/xmldsig#sha1"/>
        <DigestValue>hYD0U8N6x2sCzhh0/fbXhVCkYYU=</DigestValue>
      </Reference>
    </Manifest>
    <SignatureProperties>
      <SignatureProperty Id="idSignatureTime" Target="#idPackageSignature">
        <mdssi:SignatureTime xmlns:mdssi="http://schemas.openxmlformats.org/package/2006/digital-signature">
          <mdssi:Format>YYYY-MM-DDThh:mm:ssTZD</mdssi:Format>
          <mdssi:Value>2018-08-24T12:44:28Z</mdssi:Value>
        </mdssi:SignatureTime>
      </SignatureProperty>
    </SignatureProperties>
  </Object>
  <Object Id="idOfficeObject">
    <SignatureProperties>
      <SignatureProperty Id="idOfficeV1Details" Target="#idPackageSignature">
        <SignatureInfoV1 xmlns="http://schemas.microsoft.com/office/2006/digsig">
          <SetupID/>
          <SignatureText/>
          <SignatureImage/>
          <SignatureComments/>
          <WindowsVersion>10.0</WindowsVersion>
          <OfficeVersion>16.0.10813/14</OfficeVersion>
          <ApplicationVersion>16.0.10813</ApplicationVersion>
          <Monitors>1</Monitors>
          <HorizontalResolution>1920</HorizontalResolution>
          <VerticalResolution>1080</VerticalResolution>
          <ColorDepth>32</ColorDepth>
          <SignatureProviderId>{00000000-0000-0000-0000-000000000000}</SignatureProviderId>
          <SignatureProviderUrl/>
          <SignatureProviderDetails>9</SignatureProviderDetails>
          <SignatureType>1</SignatureType>
        </SignatureInfoV1>
      </SignatureProperty>
    </SignatureProperties>
  </Object>
  <Object>
    <xd:QualifyingProperties xmlns:xd="http://uri.etsi.org/01903/v1.3.2#" Target="#idPackageSignature">
      <xd:SignedProperties Id="idSignedProperties">
        <xd:SignedSignatureProperties>
          <xd:SigningTime>2018-08-24T12:44:28Z</xd:SigningTime>
          <xd:SigningCertificate>
            <xd:Cert>
              <xd:CertDigest>
                <DigestMethod Algorithm="http://www.w3.org/2000/09/xmldsig#sha1"/>
                <DigestValue>zLWsnx9dGzSJ52O3JtyuLl/0Tso=</DigestValue>
              </xd:CertDigest>
              <xd:IssuerSerial>
                <X509IssuerName>CN=Guotao He</X509IssuerName>
                <X509SerialNumber>305736587225050475835083317152364984481</X509SerialNumber>
              </xd:IssuerSerial>
            </xd:Cert>
          </xd:SigningCertificate>
          <xd:SignaturePolicyIdentifier>
            <xd:SignaturePolicyImplied/>
          </xd:SignaturePolicyIdentifier>
        </xd:SignedSignatureProperties>
        <xd:SignedDataObjectProperties>
          <xd:CommitmentTypeIndication>
            <xd:CommitmentTypeId>
              <xd:Identifier>http://uri.etsi.org/01903/v1.2.2#ProofOfOrigin</xd:Identifier>
              <xd:Description>创建和批准此文档</xd:Description>
            </xd:CommitmentTypeId>
            <xd:AllSignedDataObjects/>
          </xd:CommitmentTypeIndication>
        </xd:SignedDataObjectProperties>
      </xd:SignedProperties>
    </xd:QualifyingProperties>
  </Object>
</Signature>
</file>

<file path=docProps/app.xml><?xml version="1.0" encoding="utf-8"?>
<Properties xmlns="http://schemas.openxmlformats.org/officeDocument/2006/extended-properties" xmlns:vt="http://schemas.openxmlformats.org/officeDocument/2006/docPropsVTypes">
  <TotalTime>498</TotalTime>
  <Words>823</Words>
  <Application>Microsoft Office PowerPoint</Application>
  <PresentationFormat>宽屏</PresentationFormat>
  <Paragraphs>38</Paragraphs>
  <Slides>13</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13</vt:i4>
      </vt:variant>
    </vt:vector>
  </HeadingPairs>
  <TitlesOfParts>
    <vt:vector size="18" baseType="lpstr">
      <vt:lpstr>等线</vt:lpstr>
      <vt:lpstr>等线 Light</vt:lpstr>
      <vt:lpstr>Arial</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Admin</cp:lastModifiedBy>
  <cp:revision>37</cp:revision>
  <dcterms:created xsi:type="dcterms:W3CDTF">2018-08-24T01:54:35Z</dcterms:created>
  <dcterms:modified xsi:type="dcterms:W3CDTF">2018-08-24T12:44:16Z</dcterms:modified>
</cp:coreProperties>
</file>

<file path=docProps/thumbnail.jpeg>
</file>